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7" r:id="rId3"/>
    <p:sldId id="272" r:id="rId4"/>
    <p:sldId id="276" r:id="rId5"/>
    <p:sldId id="277" r:id="rId6"/>
    <p:sldId id="282" r:id="rId7"/>
    <p:sldId id="292" r:id="rId8"/>
    <p:sldId id="256" r:id="rId9"/>
    <p:sldId id="268" r:id="rId10"/>
    <p:sldId id="264" r:id="rId11"/>
    <p:sldId id="271" r:id="rId12"/>
    <p:sldId id="275" r:id="rId13"/>
    <p:sldId id="283" r:id="rId14"/>
    <p:sldId id="288" r:id="rId15"/>
    <p:sldId id="289" r:id="rId16"/>
    <p:sldId id="287" r:id="rId17"/>
    <p:sldId id="285" r:id="rId18"/>
    <p:sldId id="257" r:id="rId19"/>
    <p:sldId id="270" r:id="rId20"/>
    <p:sldId id="278" r:id="rId21"/>
    <p:sldId id="261" r:id="rId22"/>
    <p:sldId id="273" r:id="rId23"/>
    <p:sldId id="279" r:id="rId24"/>
    <p:sldId id="280" r:id="rId25"/>
    <p:sldId id="281" r:id="rId26"/>
    <p:sldId id="286" r:id="rId27"/>
    <p:sldId id="290" r:id="rId28"/>
    <p:sldId id="291" r:id="rId29"/>
    <p:sldId id="284" r:id="rId30"/>
    <p:sldId id="266" r:id="rId31"/>
    <p:sldId id="265" r:id="rId32"/>
    <p:sldId id="259" r:id="rId33"/>
    <p:sldId id="260" r:id="rId34"/>
    <p:sldId id="258" r:id="rId35"/>
    <p:sldId id="269" r:id="rId36"/>
    <p:sldId id="2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B1B"/>
    <a:srgbClr val="48A2F1"/>
    <a:srgbClr val="024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0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4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E89-E614-D70B-F256-EE58E0152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FEE82-AC62-5101-548F-547C55C68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22C51-160B-0F27-F24C-A422F8DF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A1FBA-8CAE-F71B-9CB6-652FB9BA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77A7F-2D1E-73F1-0E64-0AC3C799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76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C594A-F1E6-73D3-8950-B1274FC9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FEC94-D5CA-D63D-4285-E3822AC3C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F9058-E467-53E2-65E7-5AD12F43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68FC4-E0E0-2E6B-A037-16625863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133D-34CE-BE35-70BD-628DAC5B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46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95E029-14C9-F0E3-EA36-9BA7259CD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9FA5D-DBC5-A3ED-C14B-BF588FA9E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4A278-4A47-734D-AD90-2E9FA44E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840CB-ABB2-A6D3-831E-35B961A4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62F05-5EE8-EC19-3078-CBB1A2D9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7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B512-EF9C-AFF9-DD1E-3F3A7253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AAE45-72BA-8FE9-CE07-1F8966C43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20358-7524-73CB-98D4-F80BDC94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74352-1994-AFF4-1A1A-96CCAD14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118F1-AD35-EE06-A6D3-BD33D5B0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8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9A3C-AA81-E7E1-6622-527A9348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8BD4A-DDE9-B4A7-2BF9-270034FF5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7E355-1139-DB18-5A78-BE192255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3251C-F658-E38F-80AC-BF15C89B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FFD6F-9110-0814-1A07-68AF7B5D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7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54CC-A6EC-1AF7-87CA-44528ADB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488A0-B75D-93DB-85B5-29B0475B1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7B00C-8CEB-5257-B8C1-07D8F0A31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14817-8CF3-DBA8-4DCC-0A5A30BB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7C227-855D-2150-DFC7-2068DB4A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CA06C-A7C8-F43D-DD79-1393F1B5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1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E247-1490-9907-BCEA-FCE3EFA8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B028D-234C-4119-AA65-3FEF25D7B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8BAB0-31F9-B320-1F4A-E972B209D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18B57-BD0E-B998-0D83-AF0882C42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954C9-47CA-1D49-C0D8-B67076519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2103F1-BC5F-C37F-ADA3-F9730E5A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060AE6-4899-3734-74F9-E8E10FBB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5ECD6-EEBC-02B2-3153-98841332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0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C312-350F-F38F-9DEB-E9EE4601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CEE6A-5E27-D2E3-7180-DE65A325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1E8E9-8D02-6F79-34AE-0262AFB5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4A8DB-ECFA-B5AB-47FE-C178086E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9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6A7C0-5752-1AD3-9378-2DA18CEC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E8228-BD0B-98B5-9363-DCAACB45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2AF58-DC81-E514-6FBC-659578C1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28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118F-B970-7236-285B-4926B5FB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3ADE-3A9E-668D-A9EC-68B3783A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AEB4-9D64-CD51-9EFE-C0C3C66D3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D6C84-091B-E355-E649-061E11EC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52EEF-4CAE-6720-1594-8B9A82AC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A3C5A-1014-93B4-E124-76CEAB28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02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F373-2D13-0D57-1D1F-90579995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BA2ED-4EE3-2198-CEEB-5CD1434C9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5C239-AEC0-5930-8628-6E75CA91C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1A4BA-9EE9-6A53-DEA2-0523F493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D207D-8EA1-5F14-CA3B-26DB9A4C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1CEF8-FF0C-5656-B0D7-3AB7979F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58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F020EB-A742-5F2E-6CBD-62F2FFBC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46FC-2CF4-2F5D-763F-3EBC0E5FB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27294-660C-C819-29EE-6DC0A5E89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DDF70C-1A0D-4A03-87EF-47D65F5DB2D4}" type="datetimeFigureOut">
              <a:rPr lang="en-GB" smtClean="0"/>
              <a:t>28/02/2025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B7402-EC31-0146-AD6E-B16EFE64A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C153-BAC9-1EA8-7BE4-6E4E6EA98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71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5.png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0" Type="http://schemas.openxmlformats.org/officeDocument/2006/relationships/image" Target="../media/image150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EFC7748A-7200-2E46-0645-B2CA62EB2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52" y="1882260"/>
            <a:ext cx="3123669" cy="1757064"/>
          </a:xfrm>
          <a:prstGeom prst="rect">
            <a:avLst/>
          </a:prstGeom>
        </p:spPr>
      </p:pic>
      <p:pic>
        <p:nvPicPr>
          <p:cNvPr id="9" name="Picture 8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AB44EEDB-1710-2CDF-6A89-2A53E22E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1882260"/>
            <a:ext cx="3123669" cy="1757064"/>
          </a:xfrm>
          <a:prstGeom prst="rect">
            <a:avLst/>
          </a:prstGeom>
        </p:spPr>
      </p:pic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10" y="4224789"/>
            <a:ext cx="3123669" cy="1757064"/>
          </a:xfrm>
          <a:prstGeom prst="rect">
            <a:avLst/>
          </a:prstGeom>
        </p:spPr>
      </p:pic>
      <p:pic>
        <p:nvPicPr>
          <p:cNvPr id="12" name="Picture 11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30C04D5B-BC40-2518-0CBC-013E1A492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4224789"/>
            <a:ext cx="3123669" cy="1757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BC7AE8-7676-045B-A713-264612A5C211}"/>
              </a:ext>
            </a:extLst>
          </p:cNvPr>
          <p:cNvSpPr txBox="1"/>
          <p:nvPr/>
        </p:nvSpPr>
        <p:spPr>
          <a:xfrm>
            <a:off x="2872942" y="169759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37CA42-FE70-B2C5-632F-FDB4EF2FE95E}"/>
              </a:ext>
            </a:extLst>
          </p:cNvPr>
          <p:cNvSpPr txBox="1"/>
          <p:nvPr/>
        </p:nvSpPr>
        <p:spPr>
          <a:xfrm>
            <a:off x="2872942" y="404012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2C8B6-68AD-20E1-1724-BA16CA6F1AD6}"/>
              </a:ext>
            </a:extLst>
          </p:cNvPr>
          <p:cNvSpPr txBox="1"/>
          <p:nvPr/>
        </p:nvSpPr>
        <p:spPr>
          <a:xfrm>
            <a:off x="6223831" y="1697594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1b.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891BB-27A0-01CC-E6B7-81BDCDAD5AAF}"/>
              </a:ext>
            </a:extLst>
          </p:cNvPr>
          <p:cNvSpPr txBox="1"/>
          <p:nvPr/>
        </p:nvSpPr>
        <p:spPr>
          <a:xfrm>
            <a:off x="6223831" y="4040123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2b.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10470" y="5917288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27287" y="5917288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10470" y="6219519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62515" y="6219519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57E2BA-DB15-3647-5577-2F78EEC3954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142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062525-5B7D-E783-5F7C-556C89DB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1" y="3839149"/>
            <a:ext cx="4452922" cy="898724"/>
          </a:xfrm>
          <a:prstGeom prst="rect">
            <a:avLst/>
          </a:prstGeom>
        </p:spPr>
      </p:pic>
      <p:pic>
        <p:nvPicPr>
          <p:cNvPr id="7" name="Picture 6" descr="A diagram of a wave&#10;&#10;Description automatically generated">
            <a:extLst>
              <a:ext uri="{FF2B5EF4-FFF2-40B4-BE49-F238E27FC236}">
                <a16:creationId xmlns:a16="http://schemas.microsoft.com/office/drawing/2014/main" id="{76AFD69D-2A94-6680-C12E-C08510EEB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326"/>
            <a:ext cx="3961573" cy="2151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5AFC7-3319-7BF9-FB9C-23E27498AD58}"/>
              </a:ext>
            </a:extLst>
          </p:cNvPr>
          <p:cNvSpPr txBox="1"/>
          <p:nvPr/>
        </p:nvSpPr>
        <p:spPr>
          <a:xfrm>
            <a:off x="1759324" y="5143941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[2.047, 1.967, 1.899, 1.838]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651C1-8C5B-753C-B4FF-FF80504C4E9F}"/>
              </a:ext>
            </a:extLst>
          </p:cNvPr>
          <p:cNvSpPr txBox="1"/>
          <p:nvPr/>
        </p:nvSpPr>
        <p:spPr>
          <a:xfrm>
            <a:off x="2005526" y="4820195"/>
            <a:ext cx="162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[20Pa, 25Pa, 30Pa]</a:t>
            </a:r>
            <a:endParaRPr lang="en-GB" sz="14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/>
              <a:t>Charge Depletion – </a:t>
            </a:r>
            <a:r>
              <a:rPr lang="de-DE" sz="4800" dirty="0" err="1"/>
              <a:t>Havnes</a:t>
            </a:r>
            <a:r>
              <a:rPr lang="de-DE" sz="4800" dirty="0"/>
              <a:t> Parameter</a:t>
            </a:r>
            <a:endParaRPr lang="en-GB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6CFA7-0EE9-07B1-DF2A-D247CD6DC161}"/>
              </a:ext>
            </a:extLst>
          </p:cNvPr>
          <p:cNvSpPr txBox="1"/>
          <p:nvPr/>
        </p:nvSpPr>
        <p:spPr>
          <a:xfrm>
            <a:off x="1279192" y="5639785"/>
            <a:ext cx="3259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New z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  <a:p>
            <a:endParaRPr lang="en-GB" dirty="0"/>
          </a:p>
        </p:txBody>
      </p:sp>
      <p:pic>
        <p:nvPicPr>
          <p:cNvPr id="14" name="Picture 1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E88AD352-2443-4948-3ABC-EFECCB34B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1" y="1874433"/>
            <a:ext cx="6769703" cy="39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9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Dust-accoustic</a:t>
            </a:r>
            <a:r>
              <a:rPr lang="de-DE" sz="4800" dirty="0"/>
              <a:t> </a:t>
            </a:r>
            <a:r>
              <a:rPr lang="de-DE" sz="4800" dirty="0" err="1"/>
              <a:t>wave</a:t>
            </a:r>
            <a:r>
              <a:rPr lang="de-DE" sz="4800" dirty="0"/>
              <a:t> </a:t>
            </a:r>
            <a:r>
              <a:rPr lang="de-DE" sz="4800" dirty="0" err="1"/>
              <a:t>phase</a:t>
            </a:r>
            <a:r>
              <a:rPr lang="de-DE" sz="4800" dirty="0"/>
              <a:t> </a:t>
            </a:r>
            <a:r>
              <a:rPr lang="de-DE" sz="4800" dirty="0" err="1"/>
              <a:t>speed</a:t>
            </a:r>
            <a:r>
              <a:rPr lang="de-DE" sz="4800" dirty="0"/>
              <a:t> –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EB602-D503-AAB6-4911-B8B24F0888E1}"/>
              </a:ext>
            </a:extLst>
          </p:cNvPr>
          <p:cNvSpPr txBox="1"/>
          <p:nvPr/>
        </p:nvSpPr>
        <p:spPr>
          <a:xfrm>
            <a:off x="1608873" y="5291723"/>
            <a:ext cx="8974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playing</a:t>
            </a:r>
            <a:r>
              <a:rPr lang="de-DE" dirty="0"/>
              <a:t> a </a:t>
            </a:r>
            <a:r>
              <a:rPr lang="de-DE" dirty="0" err="1"/>
              <a:t>role</a:t>
            </a:r>
            <a:r>
              <a:rPr lang="de-DE" dirty="0"/>
              <a:t> in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propagation</a:t>
            </a:r>
            <a:endParaRPr lang="de-DE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collective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phenomena</a:t>
            </a:r>
            <a:endParaRPr lang="en-GB" dirty="0"/>
          </a:p>
        </p:txBody>
      </p:sp>
      <p:pic>
        <p:nvPicPr>
          <p:cNvPr id="12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1276DBD1-97FF-18D5-9D8B-4D2820ACA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39" y="2505669"/>
            <a:ext cx="2987387" cy="850765"/>
          </a:xfrm>
          <a:prstGeom prst="rect">
            <a:avLst/>
          </a:prstGeom>
        </p:spPr>
      </p:pic>
      <p:pic>
        <p:nvPicPr>
          <p:cNvPr id="4" name="Picture 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A793E320-BBD4-22AE-F16F-47ED00330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69" y="1100471"/>
            <a:ext cx="6762878" cy="39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20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92813171-786C-AFCD-9ED2-5ABFA6CF2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77"/>
            <a:ext cx="12192000" cy="6364917"/>
          </a:xfrm>
          <a:prstGeom prst="rect">
            <a:avLst/>
          </a:prstGeom>
        </p:spPr>
      </p:pic>
      <p:pic>
        <p:nvPicPr>
          <p:cNvPr id="11" name="Picture 10" descr="A graph of pressure&#10;&#10;Description automatically generated">
            <a:extLst>
              <a:ext uri="{FF2B5EF4-FFF2-40B4-BE49-F238E27FC236}">
                <a16:creationId xmlns:a16="http://schemas.microsoft.com/office/drawing/2014/main" id="{14563077-00A7-3CDB-1B25-07FE6D710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1" t="27485" r="11242" b="65016"/>
          <a:stretch/>
        </p:blipFill>
        <p:spPr>
          <a:xfrm>
            <a:off x="8534400" y="1865871"/>
            <a:ext cx="2286000" cy="477279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7A8A323-187D-C086-34C6-FAF5213B9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4" t="10882" r="10811" b="73976"/>
          <a:stretch/>
        </p:blipFill>
        <p:spPr>
          <a:xfrm>
            <a:off x="8452022" y="902044"/>
            <a:ext cx="2421924" cy="9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7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0F04165A-8107-1B34-0D32-75FF6C21C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/>
          <a:stretch/>
        </p:blipFill>
        <p:spPr>
          <a:xfrm>
            <a:off x="0" y="1362868"/>
            <a:ext cx="6110625" cy="3579674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1E8C54B-84B6-D6C5-C309-010AF9845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"/>
          <a:stretch/>
        </p:blipFill>
        <p:spPr>
          <a:xfrm>
            <a:off x="6073939" y="1498860"/>
            <a:ext cx="6118061" cy="34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86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0F04165A-8107-1B34-0D32-75FF6C21C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/>
          <a:stretch/>
        </p:blipFill>
        <p:spPr>
          <a:xfrm rot="5400000">
            <a:off x="4072811" y="1509574"/>
            <a:ext cx="6768097" cy="3964829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1E8C54B-84B6-D6C5-C309-010AF9845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" r="6261"/>
          <a:stretch/>
        </p:blipFill>
        <p:spPr>
          <a:xfrm rot="5400000">
            <a:off x="828509" y="1580008"/>
            <a:ext cx="6149791" cy="3790623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417AE48-D7CC-A75E-69F6-88E32127EA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" r="96003"/>
          <a:stretch/>
        </p:blipFill>
        <p:spPr>
          <a:xfrm rot="5400000">
            <a:off x="3766203" y="-1737757"/>
            <a:ext cx="273716" cy="3766949"/>
          </a:xfrm>
          <a:prstGeom prst="rect">
            <a:avLst/>
          </a:prstGeom>
        </p:spPr>
      </p:pic>
      <p:pic>
        <p:nvPicPr>
          <p:cNvPr id="12" name="Picture 11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716D5EB-815B-EC84-6234-AC260D3A9A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40" t="175" r="-214" b="-175"/>
          <a:stretch/>
        </p:blipFill>
        <p:spPr>
          <a:xfrm rot="5400000">
            <a:off x="3775055" y="4879547"/>
            <a:ext cx="245039" cy="3790623"/>
          </a:xfrm>
          <a:prstGeom prst="rect">
            <a:avLst/>
          </a:prstGeom>
        </p:spPr>
      </p:pic>
      <p:pic>
        <p:nvPicPr>
          <p:cNvPr id="3" name="Picture 2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DF28A26C-F6FF-8633-3DFF-18A8F2F5D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8"/>
          <a:stretch/>
        </p:blipFill>
        <p:spPr>
          <a:xfrm rot="5400000">
            <a:off x="3746500" y="4880713"/>
            <a:ext cx="325822" cy="37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9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34FDCA41-B701-C217-3F08-F5A671FE3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81077" y="1428547"/>
            <a:ext cx="6884742" cy="3974165"/>
          </a:xfrm>
          <a:prstGeom prst="rect">
            <a:avLst/>
          </a:prstGeom>
        </p:spPr>
      </p:pic>
      <p:pic>
        <p:nvPicPr>
          <p:cNvPr id="7" name="Picture 6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88CD0E85-3EA4-EF48-C56A-FEC6DC890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" r="6221"/>
          <a:stretch/>
        </p:blipFill>
        <p:spPr>
          <a:xfrm rot="5400000">
            <a:off x="1382804" y="1575668"/>
            <a:ext cx="6120934" cy="3791232"/>
          </a:xfrm>
          <a:prstGeom prst="rect">
            <a:avLst/>
          </a:prstGeom>
        </p:spPr>
      </p:pic>
      <p:pic>
        <p:nvPicPr>
          <p:cNvPr id="11" name="Picture 10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C44C0A01-31F1-A450-4264-9019348FA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14" r="-30"/>
          <a:stretch/>
        </p:blipFill>
        <p:spPr>
          <a:xfrm rot="5400000">
            <a:off x="4315884" y="4846925"/>
            <a:ext cx="254773" cy="3791232"/>
          </a:xfrm>
          <a:prstGeom prst="rect">
            <a:avLst/>
          </a:prstGeom>
        </p:spPr>
      </p:pic>
      <p:pic>
        <p:nvPicPr>
          <p:cNvPr id="2" name="Picture 1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104B50EF-3F23-38D9-61E2-1C1ABBECF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95221"/>
          <a:stretch/>
        </p:blipFill>
        <p:spPr>
          <a:xfrm rot="5400000">
            <a:off x="4230301" y="-1800806"/>
            <a:ext cx="307780" cy="39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7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pressure&#10;&#10;Description automatically generated">
            <a:extLst>
              <a:ext uri="{FF2B5EF4-FFF2-40B4-BE49-F238E27FC236}">
                <a16:creationId xmlns:a16="http://schemas.microsoft.com/office/drawing/2014/main" id="{244DC72A-54B6-9A8D-B5B8-45232BC69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46" y="139017"/>
            <a:ext cx="9011763" cy="6579965"/>
          </a:xfrm>
          <a:prstGeom prst="rect">
            <a:avLst/>
          </a:prstGeom>
        </p:spPr>
      </p:pic>
      <p:pic>
        <p:nvPicPr>
          <p:cNvPr id="6" name="Picture 5" descr="A graph of pressure and pressure&#10;&#10;Description automatically generated">
            <a:extLst>
              <a:ext uri="{FF2B5EF4-FFF2-40B4-BE49-F238E27FC236}">
                <a16:creationId xmlns:a16="http://schemas.microsoft.com/office/drawing/2014/main" id="{57C31276-0FAA-2F3F-606E-921ED13F2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6" t="60837" r="60226" b="17695"/>
          <a:stretch/>
        </p:blipFill>
        <p:spPr>
          <a:xfrm>
            <a:off x="2572603" y="4142096"/>
            <a:ext cx="2490716" cy="141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66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dots and numbers&#10;&#10;Description automatically generated">
            <a:extLst>
              <a:ext uri="{FF2B5EF4-FFF2-40B4-BE49-F238E27FC236}">
                <a16:creationId xmlns:a16="http://schemas.microsoft.com/office/drawing/2014/main" id="{B4D72C5E-C076-39D2-5336-6CDC5EFA6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2"/>
          <a:stretch/>
        </p:blipFill>
        <p:spPr>
          <a:xfrm>
            <a:off x="1348668" y="339205"/>
            <a:ext cx="9494664" cy="6179590"/>
          </a:xfrm>
          <a:prstGeom prst="rect">
            <a:avLst/>
          </a:prstGeom>
        </p:spPr>
      </p:pic>
      <p:pic>
        <p:nvPicPr>
          <p:cNvPr id="5" name="Picture 4" descr="A graph of pressure and pressure&#10;&#10;Description automatically generated">
            <a:extLst>
              <a:ext uri="{FF2B5EF4-FFF2-40B4-BE49-F238E27FC236}">
                <a16:creationId xmlns:a16="http://schemas.microsoft.com/office/drawing/2014/main" id="{DFDA94ED-E8A1-C222-85DD-8B7EED23E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 b="3666"/>
          <a:stretch/>
        </p:blipFill>
        <p:spPr>
          <a:xfrm>
            <a:off x="4362824" y="492407"/>
            <a:ext cx="3196281" cy="223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8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505E862-DFEE-43E1-FD11-089EE46BD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2"/>
          <a:stretch/>
        </p:blipFill>
        <p:spPr>
          <a:xfrm>
            <a:off x="750769" y="1989159"/>
            <a:ext cx="5471404" cy="29353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B1232E-3389-9C2B-B194-297AD2478FDA}"/>
              </a:ext>
            </a:extLst>
          </p:cNvPr>
          <p:cNvCxnSpPr>
            <a:cxnSpLocks/>
          </p:cNvCxnSpPr>
          <p:nvPr/>
        </p:nvCxnSpPr>
        <p:spPr>
          <a:xfrm>
            <a:off x="1569052" y="2525826"/>
            <a:ext cx="0" cy="16404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86945C-3355-928C-1631-27704450F686}"/>
              </a:ext>
            </a:extLst>
          </p:cNvPr>
          <p:cNvCxnSpPr>
            <a:cxnSpLocks/>
          </p:cNvCxnSpPr>
          <p:nvPr/>
        </p:nvCxnSpPr>
        <p:spPr>
          <a:xfrm>
            <a:off x="3757113" y="2542660"/>
            <a:ext cx="0" cy="871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62610-105D-1F71-46E6-D8B97596A1DD}"/>
              </a:ext>
            </a:extLst>
          </p:cNvPr>
          <p:cNvCxnSpPr>
            <a:cxnSpLocks/>
          </p:cNvCxnSpPr>
          <p:nvPr/>
        </p:nvCxnSpPr>
        <p:spPr>
          <a:xfrm>
            <a:off x="5915241" y="2847546"/>
            <a:ext cx="0" cy="8209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999E67-C2E2-210F-B1BD-04F4F8C5950E}"/>
              </a:ext>
            </a:extLst>
          </p:cNvPr>
          <p:cNvSpPr txBox="1"/>
          <p:nvPr/>
        </p:nvSpPr>
        <p:spPr>
          <a:xfrm rot="5400000">
            <a:off x="3442603" y="2914828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25_t1.4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9A0DB8-709A-15AE-EAD4-8966D3341305}"/>
              </a:ext>
            </a:extLst>
          </p:cNvPr>
          <p:cNvSpPr txBox="1"/>
          <p:nvPr/>
        </p:nvSpPr>
        <p:spPr>
          <a:xfrm>
            <a:off x="4967664" y="221509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7547454" y="1650605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7556245" y="197461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7556246" y="229861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9282635" y="1650605"/>
            <a:ext cx="13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9291426" y="197461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9291427" y="2298618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8565681" y="1819882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8574472" y="2143889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8574473" y="2467895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15">
            <a:extLst>
              <a:ext uri="{FF2B5EF4-FFF2-40B4-BE49-F238E27FC236}">
                <a16:creationId xmlns:a16="http://schemas.microsoft.com/office/drawing/2014/main" id="{E00DE5D9-0468-0CEF-AC6D-587088808D15}"/>
              </a:ext>
            </a:extLst>
          </p:cNvPr>
          <p:cNvSpPr txBox="1"/>
          <p:nvPr/>
        </p:nvSpPr>
        <p:spPr>
          <a:xfrm rot="5400000">
            <a:off x="1254543" y="3207553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20_t1.4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09C8062F-42DA-CCDD-ECE3-4456A32C0A5F}"/>
              </a:ext>
            </a:extLst>
          </p:cNvPr>
          <p:cNvSpPr txBox="1"/>
          <p:nvPr/>
        </p:nvSpPr>
        <p:spPr>
          <a:xfrm rot="5400000">
            <a:off x="5353665" y="3207552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30_t1.4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DF13822-374B-22AD-51EF-D1BFEFDDE1D1}"/>
              </a:ext>
            </a:extLst>
          </p:cNvPr>
          <p:cNvSpPr txBox="1"/>
          <p:nvPr/>
        </p:nvSpPr>
        <p:spPr>
          <a:xfrm>
            <a:off x="4958172" y="259584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835E0D1-C785-AE48-08BD-22A5B4D61D4F}"/>
              </a:ext>
            </a:extLst>
          </p:cNvPr>
          <p:cNvSpPr txBox="1"/>
          <p:nvPr/>
        </p:nvSpPr>
        <p:spPr>
          <a:xfrm>
            <a:off x="4961845" y="296187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/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/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/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4E62AF-8040-9DF2-9725-7D06B7A3BEAA}"/>
              </a:ext>
            </a:extLst>
          </p:cNvPr>
          <p:cNvSpPr txBox="1"/>
          <p:nvPr/>
        </p:nvSpPr>
        <p:spPr>
          <a:xfrm>
            <a:off x="3284113" y="5801932"/>
            <a:ext cx="339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Vergleiche: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P und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</a:t>
            </a:r>
            <a:endParaRPr lang="en-GB" dirty="0"/>
          </a:p>
        </p:txBody>
      </p:sp>
      <p:pic>
        <p:nvPicPr>
          <p:cNvPr id="12" name="Picture 11" descr="A graph of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3D50F4EB-889D-993A-350E-D9299C5EE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" y="1468062"/>
            <a:ext cx="6808497" cy="35799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D95E42-298A-AC27-952E-8D5B2E937E84}"/>
              </a:ext>
            </a:extLst>
          </p:cNvPr>
          <p:cNvSpPr txBox="1"/>
          <p:nvPr/>
        </p:nvSpPr>
        <p:spPr>
          <a:xfrm>
            <a:off x="5175410" y="193506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100%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48A57-B4F6-A727-879A-4D446D8769E4}"/>
              </a:ext>
            </a:extLst>
          </p:cNvPr>
          <p:cNvSpPr txBox="1"/>
          <p:nvPr/>
        </p:nvSpPr>
        <p:spPr>
          <a:xfrm>
            <a:off x="5175410" y="224062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80%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57BAD-5515-2E6F-198E-270406526DF5}"/>
              </a:ext>
            </a:extLst>
          </p:cNvPr>
          <p:cNvSpPr txBox="1"/>
          <p:nvPr/>
        </p:nvSpPr>
        <p:spPr>
          <a:xfrm>
            <a:off x="5163453" y="25931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60%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9EFF85-5D0C-610E-BE0D-4183524D6698}"/>
              </a:ext>
            </a:extLst>
          </p:cNvPr>
          <p:cNvSpPr txBox="1"/>
          <p:nvPr/>
        </p:nvSpPr>
        <p:spPr>
          <a:xfrm>
            <a:off x="5186727" y="293424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50%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FCD2B-4CFC-A51D-BCA0-1C0AA77D25D7}"/>
              </a:ext>
            </a:extLst>
          </p:cNvPr>
          <p:cNvSpPr txBox="1"/>
          <p:nvPr/>
        </p:nvSpPr>
        <p:spPr>
          <a:xfrm>
            <a:off x="5175410" y="325700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40%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68667-D5CD-3895-0275-68325834398C}"/>
              </a:ext>
            </a:extLst>
          </p:cNvPr>
          <p:cNvSpPr txBox="1"/>
          <p:nvPr/>
        </p:nvSpPr>
        <p:spPr>
          <a:xfrm>
            <a:off x="5176838" y="35077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30%</a:t>
            </a: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7C7F5D-14D7-0286-69BD-DEF481714B63}"/>
              </a:ext>
            </a:extLst>
          </p:cNvPr>
          <p:cNvSpPr/>
          <p:nvPr/>
        </p:nvSpPr>
        <p:spPr>
          <a:xfrm>
            <a:off x="5054740" y="3603244"/>
            <a:ext cx="122594" cy="1305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062CFF-066C-8BEE-7001-0E4AC8AEA68B}"/>
              </a:ext>
            </a:extLst>
          </p:cNvPr>
          <p:cNvSpPr/>
          <p:nvPr/>
        </p:nvSpPr>
        <p:spPr>
          <a:xfrm>
            <a:off x="9175079" y="4575735"/>
            <a:ext cx="232693" cy="2609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A8D072-F0FB-1A04-4522-5EF2939C2669}"/>
              </a:ext>
            </a:extLst>
          </p:cNvPr>
          <p:cNvSpPr txBox="1"/>
          <p:nvPr/>
        </p:nvSpPr>
        <p:spPr>
          <a:xfrm>
            <a:off x="11085075" y="332086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BE4699-BF70-4EE4-9964-D9D946C1E0E2}"/>
              </a:ext>
            </a:extLst>
          </p:cNvPr>
          <p:cNvSpPr txBox="1"/>
          <p:nvPr/>
        </p:nvSpPr>
        <p:spPr>
          <a:xfrm>
            <a:off x="11085075" y="45215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2BF02-67C1-8D0F-2E4F-99B9CC4AD26C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9291426" y="4836694"/>
            <a:ext cx="0" cy="3306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37EA32-F02C-A305-728D-13FB87BC0C91}"/>
              </a:ext>
            </a:extLst>
          </p:cNvPr>
          <p:cNvCxnSpPr/>
          <p:nvPr/>
        </p:nvCxnSpPr>
        <p:spPr>
          <a:xfrm>
            <a:off x="9282635" y="5158459"/>
            <a:ext cx="1777238" cy="17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A97EB4C-3560-10E6-B7E8-191770CA1C8E}"/>
              </a:ext>
            </a:extLst>
          </p:cNvPr>
          <p:cNvSpPr txBox="1"/>
          <p:nvPr/>
        </p:nvSpPr>
        <p:spPr>
          <a:xfrm>
            <a:off x="11104024" y="495818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8BA64C-057F-0680-D48F-BDB99EE2FAD8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3275577"/>
            <a:ext cx="2795288" cy="384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86CDCD2-3678-86D2-7391-355BCC23D6C2}"/>
              </a:ext>
            </a:extLst>
          </p:cNvPr>
          <p:cNvCxnSpPr>
            <a:cxnSpLocks/>
          </p:cNvCxnSpPr>
          <p:nvPr/>
        </p:nvCxnSpPr>
        <p:spPr>
          <a:xfrm flipH="1" flipV="1">
            <a:off x="2349630" y="1641647"/>
            <a:ext cx="2762992" cy="3498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CCB78-BCF7-D7EC-E80D-F84BEE00281C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1672060"/>
            <a:ext cx="2762992" cy="34986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0384AD-56E2-5A73-CD4D-0BD6B691052C}"/>
              </a:ext>
            </a:extLst>
          </p:cNvPr>
          <p:cNvCxnSpPr>
            <a:cxnSpLocks/>
          </p:cNvCxnSpPr>
          <p:nvPr/>
        </p:nvCxnSpPr>
        <p:spPr>
          <a:xfrm flipH="1">
            <a:off x="2291748" y="4245498"/>
            <a:ext cx="287170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91C69A8-03AB-1BC5-AB41-E7FC493C488A}"/>
              </a:ext>
            </a:extLst>
          </p:cNvPr>
          <p:cNvSpPr/>
          <p:nvPr/>
        </p:nvSpPr>
        <p:spPr>
          <a:xfrm>
            <a:off x="11104024" y="3354762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82BFB98-B6A0-58B8-3F41-F7747DC7C42A}"/>
              </a:ext>
            </a:extLst>
          </p:cNvPr>
          <p:cNvSpPr/>
          <p:nvPr/>
        </p:nvSpPr>
        <p:spPr>
          <a:xfrm>
            <a:off x="11113498" y="4991278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-form: Shape 49">
            <a:extLst>
              <a:ext uri="{FF2B5EF4-FFF2-40B4-BE49-F238E27FC236}">
                <a16:creationId xmlns:a16="http://schemas.microsoft.com/office/drawing/2014/main" id="{626B6370-B1E9-2750-EEC4-C72107E1E25A}"/>
              </a:ext>
            </a:extLst>
          </p:cNvPr>
          <p:cNvSpPr/>
          <p:nvPr/>
        </p:nvSpPr>
        <p:spPr>
          <a:xfrm>
            <a:off x="2235994" y="3393638"/>
            <a:ext cx="2864644" cy="878325"/>
          </a:xfrm>
          <a:custGeom>
            <a:avLst/>
            <a:gdLst>
              <a:gd name="connsiteX0" fmla="*/ 0 w 2864644"/>
              <a:gd name="connsiteY0" fmla="*/ 878325 h 878325"/>
              <a:gd name="connsiteX1" fmla="*/ 1443037 w 2864644"/>
              <a:gd name="connsiteY1" fmla="*/ 28218 h 878325"/>
              <a:gd name="connsiteX2" fmla="*/ 2864644 w 2864644"/>
              <a:gd name="connsiteY2" fmla="*/ 263962 h 87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4644" h="878325">
                <a:moveTo>
                  <a:pt x="0" y="878325"/>
                </a:moveTo>
                <a:cubicBezTo>
                  <a:pt x="482798" y="504468"/>
                  <a:pt x="965596" y="130612"/>
                  <a:pt x="1443037" y="28218"/>
                </a:cubicBezTo>
                <a:cubicBezTo>
                  <a:pt x="1920478" y="-74176"/>
                  <a:pt x="2393157" y="124659"/>
                  <a:pt x="2864644" y="26396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-form: Shape 50">
            <a:extLst>
              <a:ext uri="{FF2B5EF4-FFF2-40B4-BE49-F238E27FC236}">
                <a16:creationId xmlns:a16="http://schemas.microsoft.com/office/drawing/2014/main" id="{B72A0FB6-4C9E-E040-DF39-1A7354E09E1A}"/>
              </a:ext>
            </a:extLst>
          </p:cNvPr>
          <p:cNvSpPr/>
          <p:nvPr/>
        </p:nvSpPr>
        <p:spPr>
          <a:xfrm>
            <a:off x="2235994" y="2765969"/>
            <a:ext cx="2886075" cy="177256"/>
          </a:xfrm>
          <a:custGeom>
            <a:avLst/>
            <a:gdLst>
              <a:gd name="connsiteX0" fmla="*/ 0 w 2886075"/>
              <a:gd name="connsiteY0" fmla="*/ 177256 h 177256"/>
              <a:gd name="connsiteX1" fmla="*/ 1443037 w 2886075"/>
              <a:gd name="connsiteY1" fmla="*/ 20094 h 177256"/>
              <a:gd name="connsiteX2" fmla="*/ 2886075 w 2886075"/>
              <a:gd name="connsiteY2" fmla="*/ 27237 h 17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177256">
                <a:moveTo>
                  <a:pt x="0" y="177256"/>
                </a:moveTo>
                <a:cubicBezTo>
                  <a:pt x="481012" y="111176"/>
                  <a:pt x="962025" y="45097"/>
                  <a:pt x="1443037" y="20094"/>
                </a:cubicBezTo>
                <a:cubicBezTo>
                  <a:pt x="1924050" y="-4909"/>
                  <a:pt x="1946672" y="-10863"/>
                  <a:pt x="2886075" y="27237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Free-form: Shape 53">
            <a:extLst>
              <a:ext uri="{FF2B5EF4-FFF2-40B4-BE49-F238E27FC236}">
                <a16:creationId xmlns:a16="http://schemas.microsoft.com/office/drawing/2014/main" id="{EE5D82EA-7951-C94C-1ED8-4A1C53A210A4}"/>
              </a:ext>
            </a:extLst>
          </p:cNvPr>
          <p:cNvSpPr/>
          <p:nvPr/>
        </p:nvSpPr>
        <p:spPr>
          <a:xfrm>
            <a:off x="2235994" y="1713584"/>
            <a:ext cx="2878931" cy="372391"/>
          </a:xfrm>
          <a:custGeom>
            <a:avLst/>
            <a:gdLst>
              <a:gd name="connsiteX0" fmla="*/ 0 w 2878931"/>
              <a:gd name="connsiteY0" fmla="*/ 916 h 372391"/>
              <a:gd name="connsiteX1" fmla="*/ 1435894 w 2878931"/>
              <a:gd name="connsiteY1" fmla="*/ 58066 h 372391"/>
              <a:gd name="connsiteX2" fmla="*/ 2878931 w 2878931"/>
              <a:gd name="connsiteY2" fmla="*/ 372391 h 37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72391">
                <a:moveTo>
                  <a:pt x="0" y="916"/>
                </a:moveTo>
                <a:cubicBezTo>
                  <a:pt x="478036" y="-1466"/>
                  <a:pt x="956072" y="-3847"/>
                  <a:pt x="1435894" y="58066"/>
                </a:cubicBezTo>
                <a:cubicBezTo>
                  <a:pt x="1915716" y="119979"/>
                  <a:pt x="2543175" y="279522"/>
                  <a:pt x="2878931" y="37239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Free-form: Shape 55">
            <a:extLst>
              <a:ext uri="{FF2B5EF4-FFF2-40B4-BE49-F238E27FC236}">
                <a16:creationId xmlns:a16="http://schemas.microsoft.com/office/drawing/2014/main" id="{53984656-2F7F-3928-91D0-F756A7D102C1}"/>
              </a:ext>
            </a:extLst>
          </p:cNvPr>
          <p:cNvSpPr/>
          <p:nvPr/>
        </p:nvSpPr>
        <p:spPr>
          <a:xfrm>
            <a:off x="2235994" y="3095173"/>
            <a:ext cx="2886075" cy="919615"/>
          </a:xfrm>
          <a:custGeom>
            <a:avLst/>
            <a:gdLst>
              <a:gd name="connsiteX0" fmla="*/ 0 w 2886075"/>
              <a:gd name="connsiteY0" fmla="*/ 919615 h 919615"/>
              <a:gd name="connsiteX1" fmla="*/ 1443037 w 2886075"/>
              <a:gd name="connsiteY1" fmla="*/ 19502 h 919615"/>
              <a:gd name="connsiteX2" fmla="*/ 2886075 w 2886075"/>
              <a:gd name="connsiteY2" fmla="*/ 340971 h 91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919615">
                <a:moveTo>
                  <a:pt x="0" y="919615"/>
                </a:moveTo>
                <a:cubicBezTo>
                  <a:pt x="481012" y="517779"/>
                  <a:pt x="962024" y="115943"/>
                  <a:pt x="1443037" y="19502"/>
                </a:cubicBezTo>
                <a:cubicBezTo>
                  <a:pt x="1924050" y="-76939"/>
                  <a:pt x="2457450" y="208812"/>
                  <a:pt x="2886075" y="34097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ree-form: Shape 56">
            <a:extLst>
              <a:ext uri="{FF2B5EF4-FFF2-40B4-BE49-F238E27FC236}">
                <a16:creationId xmlns:a16="http://schemas.microsoft.com/office/drawing/2014/main" id="{326B0620-5DD1-5135-1DB5-09AEB822CA18}"/>
              </a:ext>
            </a:extLst>
          </p:cNvPr>
          <p:cNvSpPr/>
          <p:nvPr/>
        </p:nvSpPr>
        <p:spPr>
          <a:xfrm>
            <a:off x="2243138" y="2050256"/>
            <a:ext cx="2878931" cy="364332"/>
          </a:xfrm>
          <a:custGeom>
            <a:avLst/>
            <a:gdLst>
              <a:gd name="connsiteX0" fmla="*/ 0 w 2878931"/>
              <a:gd name="connsiteY0" fmla="*/ 0 h 364332"/>
              <a:gd name="connsiteX1" fmla="*/ 1435893 w 2878931"/>
              <a:gd name="connsiteY1" fmla="*/ 185738 h 364332"/>
              <a:gd name="connsiteX2" fmla="*/ 2878931 w 2878931"/>
              <a:gd name="connsiteY2" fmla="*/ 364332 h 3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64332">
                <a:moveTo>
                  <a:pt x="0" y="0"/>
                </a:moveTo>
                <a:lnTo>
                  <a:pt x="1435893" y="185738"/>
                </a:lnTo>
                <a:cubicBezTo>
                  <a:pt x="1915715" y="246460"/>
                  <a:pt x="2340769" y="282179"/>
                  <a:pt x="2878931" y="36433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47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9290201" y="1341810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9298992" y="1665817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9298993" y="1989823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11025382" y="134181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11034173" y="1665817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11034174" y="1989823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10308428" y="1511087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10317219" y="1835094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10317220" y="2159100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/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blipFill>
                <a:blip r:embed="rId2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10A056-34C4-4235-F52A-5D757F6A2F91}"/>
              </a:ext>
            </a:extLst>
          </p:cNvPr>
          <p:cNvSpPr txBox="1"/>
          <p:nvPr/>
        </p:nvSpPr>
        <p:spPr>
          <a:xfrm rot="16200000">
            <a:off x="10310332" y="230492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7D6C8D-F7A1-6851-4EF6-C4A4BBA7AA9B}"/>
              </a:ext>
            </a:extLst>
          </p:cNvPr>
          <p:cNvSpPr txBox="1"/>
          <p:nvPr/>
        </p:nvSpPr>
        <p:spPr>
          <a:xfrm rot="16200000">
            <a:off x="10310331" y="88185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 descr="A graph with red line and green line&#10;&#10;Description automatically generated">
            <a:extLst>
              <a:ext uri="{FF2B5EF4-FFF2-40B4-BE49-F238E27FC236}">
                <a16:creationId xmlns:a16="http://schemas.microsoft.com/office/drawing/2014/main" id="{488C3F13-AE9F-6625-B2E1-301E79618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3970912"/>
            <a:ext cx="4878334" cy="2639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/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/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/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241B78F-3466-BE6F-9739-2FF9C0C2103F}"/>
              </a:ext>
            </a:extLst>
          </p:cNvPr>
          <p:cNvSpPr txBox="1"/>
          <p:nvPr/>
        </p:nvSpPr>
        <p:spPr>
          <a:xfrm>
            <a:off x="8599954" y="3365986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frost</a:t>
            </a:r>
            <a:r>
              <a:rPr lang="de-DE" dirty="0"/>
              <a:t> </a:t>
            </a:r>
            <a:r>
              <a:rPr lang="de-DE" dirty="0" err="1"/>
              <a:t>formular</a:t>
            </a:r>
            <a:r>
              <a:rPr lang="de-DE" dirty="0"/>
              <a:t>?</a:t>
            </a: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7151867-73C6-65F5-6A7C-F1C3960D3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1312288"/>
            <a:ext cx="4878334" cy="2639573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CB6752C-4A9C-C596-D811-DA3AB61B0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93" y="3950508"/>
            <a:ext cx="4878334" cy="26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0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07104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95FB8D8-9C77-B8F9-1F9E-5A083E38F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5343" y="1525948"/>
            <a:ext cx="6650185" cy="3598289"/>
          </a:xfrm>
          <a:prstGeom prst="rect">
            <a:avLst/>
          </a:prstGeom>
        </p:spPr>
      </p:pic>
      <p:pic>
        <p:nvPicPr>
          <p:cNvPr id="9" name="Picture 8" descr="A graph with a red line&#10;&#10;Description automatically generated">
            <a:extLst>
              <a:ext uri="{FF2B5EF4-FFF2-40B4-BE49-F238E27FC236}">
                <a16:creationId xmlns:a16="http://schemas.microsoft.com/office/drawing/2014/main" id="{6B85E3B2-6DFB-C73F-D6A0-D3E1148B7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0905" y="1525950"/>
            <a:ext cx="6650188" cy="3598289"/>
          </a:xfrm>
          <a:prstGeom prst="rect">
            <a:avLst/>
          </a:prstGeom>
        </p:spPr>
      </p:pic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9AE052E-3DB5-18E8-9224-D9A6980C9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3532" y="1525950"/>
            <a:ext cx="6650189" cy="35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57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84" y="1947697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1230499" y="3497617"/>
            <a:ext cx="225829" cy="1548073"/>
          </a:xfrm>
          <a:prstGeom prst="rect">
            <a:avLst/>
          </a:prstGeom>
        </p:spPr>
      </p:pic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38" y="2790394"/>
            <a:ext cx="3080382" cy="8772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291C3CD-4514-11D7-AF0E-D1988CD4716F}"/>
              </a:ext>
            </a:extLst>
          </p:cNvPr>
          <p:cNvSpPr txBox="1"/>
          <p:nvPr/>
        </p:nvSpPr>
        <p:spPr>
          <a:xfrm>
            <a:off x="4110486" y="392120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0E2F922-F6BD-01EB-7672-90D9C67A4F24}"/>
              </a:ext>
            </a:extLst>
          </p:cNvPr>
          <p:cNvCxnSpPr>
            <a:cxnSpLocks/>
          </p:cNvCxnSpPr>
          <p:nvPr/>
        </p:nvCxnSpPr>
        <p:spPr>
          <a:xfrm>
            <a:off x="3706016" y="4090479"/>
            <a:ext cx="368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EF652BBF-2256-23F4-03F9-D9B7B8480143}"/>
              </a:ext>
            </a:extLst>
          </p:cNvPr>
          <p:cNvSpPr txBox="1"/>
          <p:nvPr/>
        </p:nvSpPr>
        <p:spPr>
          <a:xfrm>
            <a:off x="2693748" y="392120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833013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63" y="1325563"/>
            <a:ext cx="3080382" cy="87724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6759B41-75B7-258A-23D6-05DBC3455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3868615"/>
            <a:ext cx="4860046" cy="2831598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ADE510F3-F269-0F55-2A56-0011AD1A6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1036026"/>
            <a:ext cx="4860046" cy="2831598"/>
          </a:xfrm>
          <a:prstGeom prst="rect">
            <a:avLst/>
          </a:prstGeom>
        </p:spPr>
      </p:pic>
      <p:pic>
        <p:nvPicPr>
          <p:cNvPr id="4" name="Picture 3" descr="A graph with red line and blue line&#10;&#10;Description automatically generated">
            <a:extLst>
              <a:ext uri="{FF2B5EF4-FFF2-40B4-BE49-F238E27FC236}">
                <a16:creationId xmlns:a16="http://schemas.microsoft.com/office/drawing/2014/main" id="{FC96F695-61F6-7674-4FCF-F72C17B12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69" y="3867624"/>
            <a:ext cx="4860046" cy="2831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27A69B-4B7E-F44A-55B4-B456A6B098E4}"/>
              </a:ext>
            </a:extLst>
          </p:cNvPr>
          <p:cNvSpPr txBox="1"/>
          <p:nvPr/>
        </p:nvSpPr>
        <p:spPr>
          <a:xfrm>
            <a:off x="10085745" y="1579521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202306-B225-A66A-F847-EBFBF662FAE6}"/>
              </a:ext>
            </a:extLst>
          </p:cNvPr>
          <p:cNvCxnSpPr>
            <a:cxnSpLocks/>
          </p:cNvCxnSpPr>
          <p:nvPr/>
        </p:nvCxnSpPr>
        <p:spPr>
          <a:xfrm>
            <a:off x="10085745" y="1453828"/>
            <a:ext cx="1021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FFC896F-EE24-3ABF-DE1A-3118772C21C0}"/>
              </a:ext>
            </a:extLst>
          </p:cNvPr>
          <p:cNvSpPr/>
          <p:nvPr/>
        </p:nvSpPr>
        <p:spPr>
          <a:xfrm>
            <a:off x="10135341" y="1626695"/>
            <a:ext cx="1050445" cy="289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53A62159-B865-CE91-76F3-33E4E1A55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63" y="2723572"/>
            <a:ext cx="3080382" cy="877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727B2-0834-6ADE-8D6E-A373474ECAE1}"/>
              </a:ext>
            </a:extLst>
          </p:cNvPr>
          <p:cNvSpPr txBox="1"/>
          <p:nvPr/>
        </p:nvSpPr>
        <p:spPr>
          <a:xfrm>
            <a:off x="10244201" y="297753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B0B57-854C-88E1-06A7-470EADBB26F7}"/>
              </a:ext>
            </a:extLst>
          </p:cNvPr>
          <p:cNvSpPr txBox="1"/>
          <p:nvPr/>
        </p:nvSpPr>
        <p:spPr>
          <a:xfrm>
            <a:off x="7479660" y="23434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r>
              <a:rPr lang="de-DE" dirty="0"/>
              <a:t>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2971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512EE769-4361-FD5B-62B4-3FA8683EF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8293" y="1431179"/>
            <a:ext cx="6858002" cy="3995663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674D9E68-12B3-170E-6C28-EDECDF212E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"/>
          <a:stretch/>
        </p:blipFill>
        <p:spPr>
          <a:xfrm rot="5400000">
            <a:off x="2974813" y="1431177"/>
            <a:ext cx="6858002" cy="3995665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F24FC6EC-C25A-1065-6967-CA20E1222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8669" y="1431172"/>
            <a:ext cx="6858009" cy="39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75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80352644-5BC7-A942-84E8-6A56C6345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947" y="429208"/>
            <a:ext cx="4161241" cy="5999584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669BEA6-87E3-0F4D-D9DB-5E42857D8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2" y="429208"/>
            <a:ext cx="4244988" cy="59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9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7E04DE6-4C25-0B61-02F5-8288C5628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57"/>
            <a:ext cx="6666610" cy="4550623"/>
          </a:xfrm>
          <a:prstGeom prst="rect">
            <a:avLst/>
          </a:prstGeom>
        </p:spPr>
      </p:pic>
      <p:pic>
        <p:nvPicPr>
          <p:cNvPr id="9" name="Picture 8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77DC5D9F-F950-A933-FEBA-135580145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012" y="2188095"/>
            <a:ext cx="6666610" cy="45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14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A892188-90A9-5F59-3FFE-234377357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37" y="1220851"/>
            <a:ext cx="6122663" cy="4164934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A1A054C-6CF2-54EE-268F-D4241A513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0851"/>
            <a:ext cx="6096000" cy="416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44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D80B3-C8C8-2CB5-1BB8-42C96A3F7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chart&#10;&#10;Description automatically generated with medium confidence">
            <a:extLst>
              <a:ext uri="{FF2B5EF4-FFF2-40B4-BE49-F238E27FC236}">
                <a16:creationId xmlns:a16="http://schemas.microsoft.com/office/drawing/2014/main" id="{C5B78202-2E78-09E4-EBA2-284DDC0C2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26" y="985083"/>
            <a:ext cx="6122663" cy="4636469"/>
          </a:xfrm>
          <a:prstGeom prst="rect">
            <a:avLst/>
          </a:prstGeom>
        </p:spPr>
      </p:pic>
      <p:pic>
        <p:nvPicPr>
          <p:cNvPr id="11" name="Picture 1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2D1AD6A2-D4EE-22C1-EF61-F851FDC51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37" y="985082"/>
            <a:ext cx="6201085" cy="463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0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DAB60FF-6E2A-7400-272C-0485E3BAD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1" y="831273"/>
            <a:ext cx="12186139" cy="4800600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EA14D68-6CF5-1853-2098-0C4A0403B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6184" b="86538"/>
          <a:stretch/>
        </p:blipFill>
        <p:spPr>
          <a:xfrm>
            <a:off x="633413" y="824923"/>
            <a:ext cx="5337896" cy="646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B9C43-778E-6EEF-EDFC-BB8B080069C7}"/>
              </a:ext>
            </a:extLst>
          </p:cNvPr>
          <p:cNvSpPr txBox="1"/>
          <p:nvPr/>
        </p:nvSpPr>
        <p:spPr>
          <a:xfrm rot="16200000">
            <a:off x="11162264" y="3062296"/>
            <a:ext cx="170919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p(x)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94432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different colored dots and numbers&#10;&#10;Description automatically generated">
            <a:extLst>
              <a:ext uri="{FF2B5EF4-FFF2-40B4-BE49-F238E27FC236}">
                <a16:creationId xmlns:a16="http://schemas.microsoft.com/office/drawing/2014/main" id="{D1FEB448-87A8-E9A8-C794-B233D1335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35" y="-46477"/>
            <a:ext cx="10212973" cy="6950954"/>
          </a:xfrm>
          <a:prstGeom prst="rect">
            <a:avLst/>
          </a:prstGeom>
        </p:spPr>
      </p:pic>
      <p:pic>
        <p:nvPicPr>
          <p:cNvPr id="5" name="Picture 4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D649BB51-A609-D810-3D47-4CFD87F360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8962" r="66047" b="69399"/>
          <a:stretch/>
        </p:blipFill>
        <p:spPr>
          <a:xfrm>
            <a:off x="2153478" y="576469"/>
            <a:ext cx="2126974" cy="1504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A905C0-D326-D95A-7225-0DCCC0DC63F9}"/>
              </a:ext>
            </a:extLst>
          </p:cNvPr>
          <p:cNvSpPr/>
          <p:nvPr/>
        </p:nvSpPr>
        <p:spPr>
          <a:xfrm>
            <a:off x="4611757" y="-46477"/>
            <a:ext cx="3260034" cy="470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2A6E4D-854D-A87A-6B04-0707CF311A58}"/>
              </a:ext>
            </a:extLst>
          </p:cNvPr>
          <p:cNvCxnSpPr>
            <a:cxnSpLocks/>
          </p:cNvCxnSpPr>
          <p:nvPr/>
        </p:nvCxnSpPr>
        <p:spPr>
          <a:xfrm flipV="1">
            <a:off x="2097741" y="3018118"/>
            <a:ext cx="5546165" cy="2934447"/>
          </a:xfrm>
          <a:prstGeom prst="line">
            <a:avLst/>
          </a:prstGeom>
          <a:ln>
            <a:solidFill>
              <a:srgbClr val="D8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6B2122-02F9-0AFE-9BAC-8C1E5C3B7616}"/>
              </a:ext>
            </a:extLst>
          </p:cNvPr>
          <p:cNvCxnSpPr>
            <a:cxnSpLocks/>
          </p:cNvCxnSpPr>
          <p:nvPr/>
        </p:nvCxnSpPr>
        <p:spPr>
          <a:xfrm flipV="1">
            <a:off x="2097741" y="2934447"/>
            <a:ext cx="5056094" cy="3018118"/>
          </a:xfrm>
          <a:prstGeom prst="line">
            <a:avLst/>
          </a:prstGeom>
          <a:ln>
            <a:solidFill>
              <a:srgbClr val="48A2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0EDADE-C1EC-FCF4-EA05-FA7A2EEBD492}"/>
              </a:ext>
            </a:extLst>
          </p:cNvPr>
          <p:cNvCxnSpPr/>
          <p:nvPr/>
        </p:nvCxnSpPr>
        <p:spPr>
          <a:xfrm flipV="1">
            <a:off x="2097741" y="2139576"/>
            <a:ext cx="5844988" cy="381298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76A27F-F47C-2DDB-85B0-FA7ADBB5943E}"/>
              </a:ext>
            </a:extLst>
          </p:cNvPr>
          <p:cNvCxnSpPr/>
          <p:nvPr/>
        </p:nvCxnSpPr>
        <p:spPr>
          <a:xfrm flipV="1">
            <a:off x="2097741" y="1685365"/>
            <a:ext cx="6101977" cy="4267200"/>
          </a:xfrm>
          <a:prstGeom prst="line">
            <a:avLst/>
          </a:prstGeom>
          <a:ln>
            <a:solidFill>
              <a:srgbClr val="024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09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69939F-E3E4-7CCF-1B7A-A8889008F574}"/>
              </a:ext>
            </a:extLst>
          </p:cNvPr>
          <p:cNvCxnSpPr>
            <a:cxnSpLocks/>
          </p:cNvCxnSpPr>
          <p:nvPr/>
        </p:nvCxnSpPr>
        <p:spPr>
          <a:xfrm>
            <a:off x="6222206" y="2037182"/>
            <a:ext cx="5084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E25118-547C-4883-9671-63863C5611CC}"/>
              </a:ext>
            </a:extLst>
          </p:cNvPr>
          <p:cNvSpPr txBox="1"/>
          <p:nvPr/>
        </p:nvSpPr>
        <p:spPr>
          <a:xfrm>
            <a:off x="6730665" y="1883293"/>
            <a:ext cx="326582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FF0000"/>
                </a:solidFill>
              </a:rPr>
              <a:t>C_daw</a:t>
            </a:r>
            <a:r>
              <a:rPr lang="de-DE" sz="1400" b="1" dirty="0">
                <a:solidFill>
                  <a:srgbClr val="FF0000"/>
                </a:solidFill>
              </a:rPr>
              <a:t> = </a:t>
            </a:r>
            <a:r>
              <a:rPr lang="de-DE" sz="1400" b="1" dirty="0" err="1">
                <a:solidFill>
                  <a:srgbClr val="FF0000"/>
                </a:solidFill>
              </a:rPr>
              <a:t>v_group</a:t>
            </a:r>
            <a:r>
              <a:rPr lang="de-DE" sz="1400" b="1" dirty="0">
                <a:solidFill>
                  <a:srgbClr val="FF0000"/>
                </a:solidFill>
              </a:rPr>
              <a:t> – </a:t>
            </a:r>
            <a:r>
              <a:rPr lang="de-DE" sz="1400" b="1" dirty="0" err="1">
                <a:solidFill>
                  <a:srgbClr val="FF0000"/>
                </a:solidFill>
              </a:rPr>
              <a:t>v_phase_measured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5E85AD-BF30-F6CE-3AA0-D5CD22729EA5}"/>
              </a:ext>
            </a:extLst>
          </p:cNvPr>
          <p:cNvCxnSpPr>
            <a:cxnSpLocks/>
          </p:cNvCxnSpPr>
          <p:nvPr/>
        </p:nvCxnSpPr>
        <p:spPr>
          <a:xfrm>
            <a:off x="6217443" y="2027657"/>
            <a:ext cx="0" cy="1013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5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4C4AB86-3A1C-99D7-D963-9A5CD4ECC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8"/>
          <a:stretch/>
        </p:blipFill>
        <p:spPr>
          <a:xfrm>
            <a:off x="6700368" y="2621478"/>
            <a:ext cx="4472015" cy="178993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7B7DF-C93F-CF02-26B2-A602E250BE9A}"/>
              </a:ext>
            </a:extLst>
          </p:cNvPr>
          <p:cNvSpPr txBox="1"/>
          <p:nvPr/>
        </p:nvSpPr>
        <p:spPr>
          <a:xfrm>
            <a:off x="888988" y="2618509"/>
            <a:ext cx="4652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Pressure</a:t>
            </a:r>
            <a:r>
              <a:rPr lang="de-DE" dirty="0"/>
              <a:t> | </a:t>
            </a:r>
            <a:r>
              <a:rPr lang="de-DE" dirty="0" err="1"/>
              <a:t>C_Forward</a:t>
            </a:r>
            <a:r>
              <a:rPr lang="de-DE" dirty="0"/>
              <a:t> | E-</a:t>
            </a:r>
            <a:r>
              <a:rPr lang="de-DE" dirty="0" err="1"/>
              <a:t>field</a:t>
            </a:r>
            <a:r>
              <a:rPr lang="de-DE" dirty="0"/>
              <a:t> Forward | E-</a:t>
            </a:r>
            <a:r>
              <a:rPr lang="de-DE" dirty="0" err="1"/>
              <a:t>crit</a:t>
            </a:r>
            <a:endParaRPr lang="de-DE" dirty="0"/>
          </a:p>
          <a:p>
            <a:r>
              <a:rPr lang="de-DE" dirty="0"/>
              <a:t>20</a:t>
            </a:r>
          </a:p>
          <a:p>
            <a:r>
              <a:rPr lang="de-DE" dirty="0"/>
              <a:t>20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30</a:t>
            </a:r>
          </a:p>
          <a:p>
            <a:r>
              <a:rPr lang="de-DE" dirty="0"/>
              <a:t>30</a:t>
            </a:r>
            <a:endParaRPr lang="en-GB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8DF0B5-1E2B-C1E4-B151-C61407A7EF21}"/>
              </a:ext>
            </a:extLst>
          </p:cNvPr>
          <p:cNvSpPr txBox="1"/>
          <p:nvPr/>
        </p:nvSpPr>
        <p:spPr>
          <a:xfrm>
            <a:off x="1181100" y="551240"/>
            <a:ext cx="982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/>
              <a:t>Critical Electric Field - C</a:t>
            </a:r>
            <a:r>
              <a:rPr lang="de-DE" sz="4400" baseline="-25000" dirty="0"/>
              <a:t>DAW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042668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1899-383F-54FB-1C3A-6B924788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378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73491B90-439B-BF82-5A2B-BDEE72C04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689"/>
            <a:ext cx="8126376" cy="4716903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5A6838D-42BD-B019-50AF-F718C5A3DE0B}"/>
              </a:ext>
            </a:extLst>
          </p:cNvPr>
          <p:cNvCxnSpPr/>
          <p:nvPr/>
        </p:nvCxnSpPr>
        <p:spPr>
          <a:xfrm>
            <a:off x="1317812" y="1748118"/>
            <a:ext cx="0" cy="1680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2374E3B-9AFE-2527-67C9-C804AB97E000}"/>
              </a:ext>
            </a:extLst>
          </p:cNvPr>
          <p:cNvCxnSpPr>
            <a:cxnSpLocks/>
          </p:cNvCxnSpPr>
          <p:nvPr/>
        </p:nvCxnSpPr>
        <p:spPr>
          <a:xfrm>
            <a:off x="4563036" y="1909482"/>
            <a:ext cx="0" cy="20973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348D167-910D-35FD-F110-AADD2F20CD11}"/>
              </a:ext>
            </a:extLst>
          </p:cNvPr>
          <p:cNvCxnSpPr>
            <a:cxnSpLocks/>
          </p:cNvCxnSpPr>
          <p:nvPr/>
        </p:nvCxnSpPr>
        <p:spPr>
          <a:xfrm>
            <a:off x="7548283" y="3429000"/>
            <a:ext cx="0" cy="11654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BD2B7-8981-CE11-1E6E-ECFE5C6F20BD}"/>
              </a:ext>
            </a:extLst>
          </p:cNvPr>
          <p:cNvSpPr txBox="1"/>
          <p:nvPr/>
        </p:nvSpPr>
        <p:spPr>
          <a:xfrm rot="5400000">
            <a:off x="1161199" y="2530173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03D982F8-5C07-9D45-0B96-FC7B3EEDFD1A}"/>
              </a:ext>
            </a:extLst>
          </p:cNvPr>
          <p:cNvSpPr txBox="1"/>
          <p:nvPr/>
        </p:nvSpPr>
        <p:spPr>
          <a:xfrm rot="5400000">
            <a:off x="4426983" y="2732816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94CA260-C971-A697-09C6-D52765039949}"/>
              </a:ext>
            </a:extLst>
          </p:cNvPr>
          <p:cNvSpPr txBox="1"/>
          <p:nvPr/>
        </p:nvSpPr>
        <p:spPr>
          <a:xfrm rot="5400000">
            <a:off x="7374648" y="386836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ACF8FC28-16DA-811E-0B2A-4284A84FC022}"/>
              </a:ext>
            </a:extLst>
          </p:cNvPr>
          <p:cNvSpPr txBox="1"/>
          <p:nvPr/>
        </p:nvSpPr>
        <p:spPr>
          <a:xfrm>
            <a:off x="8675792" y="1570928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11.0 mm/s ~ 14.5%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0259881-820A-6FA9-78E0-CFAEB8707673}"/>
              </a:ext>
            </a:extLst>
          </p:cNvPr>
          <p:cNvSpPr txBox="1"/>
          <p:nvPr/>
        </p:nvSpPr>
        <p:spPr>
          <a:xfrm>
            <a:off x="8689290" y="1911182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13.5 mm/s ~ 17.8%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799861D7-1BD6-CB93-4D2D-5D208AC4F8A9}"/>
              </a:ext>
            </a:extLst>
          </p:cNvPr>
          <p:cNvSpPr txBox="1"/>
          <p:nvPr/>
        </p:nvSpPr>
        <p:spPr>
          <a:xfrm>
            <a:off x="8689290" y="2249736"/>
            <a:ext cx="262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   7.8 mm/s ~ 11.9%</a:t>
            </a:r>
          </a:p>
        </p:txBody>
      </p:sp>
      <p:pic>
        <p:nvPicPr>
          <p:cNvPr id="2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DD3880B-309A-8622-C689-EFB042A63B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t="46998" r="94375" b="39056"/>
          <a:stretch/>
        </p:blipFill>
        <p:spPr>
          <a:xfrm>
            <a:off x="47777" y="3208421"/>
            <a:ext cx="369333" cy="590227"/>
          </a:xfrm>
          <a:prstGeom prst="rect">
            <a:avLst/>
          </a:prstGeom>
        </p:spPr>
      </p:pic>
      <p:pic>
        <p:nvPicPr>
          <p:cNvPr id="24" name="Grafik 23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0AADB94F-48EE-337E-92E9-1418B1AD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63" y="2958175"/>
            <a:ext cx="3256839" cy="927500"/>
          </a:xfrm>
          <a:prstGeom prst="rect">
            <a:avLst/>
          </a:prstGeom>
        </p:spPr>
      </p:pic>
      <p:pic>
        <p:nvPicPr>
          <p:cNvPr id="25" name="Grafik 24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4A27D560-F069-D98C-B3DE-1A7BA85E0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16" y="4006868"/>
            <a:ext cx="1080318" cy="60419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F13643F3-23BA-0867-149A-1E79885EA626}"/>
              </a:ext>
            </a:extLst>
          </p:cNvPr>
          <p:cNvSpPr txBox="1"/>
          <p:nvPr/>
        </p:nvSpPr>
        <p:spPr>
          <a:xfrm>
            <a:off x="3929092" y="859713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Average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F1E23-4A9B-8D41-389A-9AC18E244A9E}"/>
              </a:ext>
            </a:extLst>
          </p:cNvPr>
          <p:cNvSpPr txBox="1"/>
          <p:nvPr/>
        </p:nvSpPr>
        <p:spPr>
          <a:xfrm>
            <a:off x="3389378" y="127908"/>
            <a:ext cx="5413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 err="1"/>
              <a:t>Polarity</a:t>
            </a:r>
            <a:r>
              <a:rPr lang="de-DE" sz="4400" dirty="0"/>
              <a:t> </a:t>
            </a:r>
            <a:r>
              <a:rPr lang="de-DE" sz="4400" dirty="0" err="1"/>
              <a:t>Difference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767525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349F03BC-96CF-0090-F956-3C9CCD20B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3" y="698503"/>
            <a:ext cx="5452455" cy="3099958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CB55EB8-7E5E-2B10-8892-B437E81DA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99" y="3561792"/>
            <a:ext cx="4345607" cy="2531872"/>
          </a:xfrm>
          <a:prstGeom prst="rect">
            <a:avLst/>
          </a:prstGeom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020CC94B-2ED5-6542-856E-C648FC9C3303}"/>
              </a:ext>
            </a:extLst>
          </p:cNvPr>
          <p:cNvSpPr txBox="1"/>
          <p:nvPr/>
        </p:nvSpPr>
        <p:spPr>
          <a:xfrm>
            <a:off x="2351642" y="2009639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8.5 mm/s ~ 17.0%</a:t>
            </a:r>
          </a:p>
        </p:txBody>
      </p:sp>
      <p:pic>
        <p:nvPicPr>
          <p:cNvPr id="3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C8145B84-E72C-1EBA-EDA8-9B825164B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852623" y="4763828"/>
            <a:ext cx="225829" cy="1548073"/>
          </a:xfrm>
          <a:prstGeom prst="rect">
            <a:avLst/>
          </a:prstGeom>
        </p:spPr>
      </p:pic>
      <p:pic>
        <p:nvPicPr>
          <p:cNvPr id="4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A29DA966-2596-1DB3-BA92-43D0B5AD7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04223" y="2178916"/>
            <a:ext cx="225829" cy="154807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D8F2364E-84D1-AF2A-C0A0-F0FFDED52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6852623" y="4344280"/>
            <a:ext cx="201264" cy="419548"/>
          </a:xfrm>
          <a:prstGeom prst="rect">
            <a:avLst/>
          </a:prstGeom>
        </p:spPr>
      </p:pic>
      <p:pic>
        <p:nvPicPr>
          <p:cNvPr id="8" name="Grafik 7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7BF41325-339C-182B-38C5-4FC4EEFD38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574598" y="1662565"/>
            <a:ext cx="232228" cy="4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45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1F16C2C-3205-9102-CC7F-9C2E0D375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21" y="69495"/>
            <a:ext cx="6321361" cy="3593969"/>
          </a:xfrm>
          <a:prstGeom prst="rect">
            <a:avLst/>
          </a:prstGeom>
        </p:spPr>
      </p:pic>
      <p:pic>
        <p:nvPicPr>
          <p:cNvPr id="5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B48A728-7EEB-9559-6536-000D6E49B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8" y="69495"/>
            <a:ext cx="6168550" cy="3593969"/>
          </a:xfrm>
          <a:prstGeom prst="rect">
            <a:avLst/>
          </a:prstGeom>
        </p:spPr>
      </p:pic>
      <p:pic>
        <p:nvPicPr>
          <p:cNvPr id="2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F5B629E-FE76-76CC-2DFC-9F14AE4D6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34" y="3318129"/>
            <a:ext cx="6249748" cy="3641277"/>
          </a:xfrm>
          <a:prstGeom prst="rect">
            <a:avLst/>
          </a:prstGeom>
        </p:spPr>
      </p:pic>
      <p:pic>
        <p:nvPicPr>
          <p:cNvPr id="3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76808BD-E763-BB21-E42E-1216BD531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85" y="3318130"/>
            <a:ext cx="6251706" cy="3641276"/>
          </a:xfrm>
          <a:prstGeom prst="rect">
            <a:avLst/>
          </a:prstGeom>
        </p:spPr>
      </p:pic>
      <p:pic>
        <p:nvPicPr>
          <p:cNvPr id="4" name="Grafik 3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CAAAFF5A-135C-30BA-312E-503E20D7DD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42005" y="1151068"/>
            <a:ext cx="278674" cy="58091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2F129722-47AE-E98A-99AA-DAA4A7B0DE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63520" y="4410635"/>
            <a:ext cx="278674" cy="58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4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618E727-2A76-2AF6-52D7-D15DDC7BF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57" y="188885"/>
            <a:ext cx="6096000" cy="3527365"/>
          </a:xfrm>
          <a:prstGeom prst="rect">
            <a:avLst/>
          </a:prstGeom>
        </p:spPr>
      </p:pic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DFB1D02-EE88-8F24-C220-E4F7420EA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85"/>
            <a:ext cx="6096000" cy="3535072"/>
          </a:xfrm>
          <a:prstGeom prst="rect">
            <a:avLst/>
          </a:prstGeom>
        </p:spPr>
      </p:pic>
      <p:pic>
        <p:nvPicPr>
          <p:cNvPr id="8" name="Picture 7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8686160-7E1B-6876-30F3-D9D3BB458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18"/>
          <a:stretch/>
        </p:blipFill>
        <p:spPr>
          <a:xfrm>
            <a:off x="5804857" y="188885"/>
            <a:ext cx="6096000" cy="289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75424F-9FC4-16D4-5111-0A7E4D0DC721}"/>
              </a:ext>
            </a:extLst>
          </p:cNvPr>
          <p:cNvSpPr txBox="1"/>
          <p:nvPr/>
        </p:nvSpPr>
        <p:spPr>
          <a:xfrm>
            <a:off x="9320981" y="181178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7CAD5D-C5B6-D027-2A85-CBA280CCA571}"/>
              </a:ext>
            </a:extLst>
          </p:cNvPr>
          <p:cNvSpPr/>
          <p:nvPr/>
        </p:nvSpPr>
        <p:spPr>
          <a:xfrm>
            <a:off x="10677634" y="118257"/>
            <a:ext cx="64892" cy="359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8E010105-E020-C516-7DF0-063E087764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325" r="94420"/>
          <a:stretch/>
        </p:blipFill>
        <p:spPr>
          <a:xfrm>
            <a:off x="0" y="742278"/>
            <a:ext cx="344244" cy="3007273"/>
          </a:xfrm>
          <a:prstGeom prst="rect">
            <a:avLst/>
          </a:prstGeom>
        </p:spPr>
      </p:pic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52" y="3674268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3372523" y="5206685"/>
            <a:ext cx="225829" cy="1548073"/>
          </a:xfrm>
          <a:prstGeom prst="rect">
            <a:avLst/>
          </a:prstGeom>
        </p:spPr>
      </p:pic>
      <p:pic>
        <p:nvPicPr>
          <p:cNvPr id="15" name="Grafik 14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B2789AC-2944-E5DB-DC6A-4B01D8E37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22541" y="1237129"/>
            <a:ext cx="278674" cy="58091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CAA34D5-3CBF-97EB-D5E6-E113FBAE021C}"/>
              </a:ext>
            </a:extLst>
          </p:cNvPr>
          <p:cNvCxnSpPr>
            <a:cxnSpLocks/>
          </p:cNvCxnSpPr>
          <p:nvPr/>
        </p:nvCxnSpPr>
        <p:spPr>
          <a:xfrm>
            <a:off x="4204448" y="5695430"/>
            <a:ext cx="1" cy="4030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E7B2356-A884-0A20-30CA-72263E934D84}"/>
              </a:ext>
            </a:extLst>
          </p:cNvPr>
          <p:cNvCxnSpPr>
            <a:cxnSpLocks/>
          </p:cNvCxnSpPr>
          <p:nvPr/>
        </p:nvCxnSpPr>
        <p:spPr>
          <a:xfrm>
            <a:off x="6347013" y="4235094"/>
            <a:ext cx="0" cy="635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0898888-90BD-B9FD-27B5-AA1BC00DD7CA}"/>
              </a:ext>
            </a:extLst>
          </p:cNvPr>
          <p:cNvCxnSpPr>
            <a:cxnSpLocks/>
          </p:cNvCxnSpPr>
          <p:nvPr/>
        </p:nvCxnSpPr>
        <p:spPr>
          <a:xfrm>
            <a:off x="8480613" y="4543743"/>
            <a:ext cx="0" cy="6224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663991F9-A272-CC2B-A979-80F27F589ED7}"/>
              </a:ext>
            </a:extLst>
          </p:cNvPr>
          <p:cNvSpPr txBox="1"/>
          <p:nvPr/>
        </p:nvSpPr>
        <p:spPr>
          <a:xfrm>
            <a:off x="9165032" y="4636367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4.5 mm/s ~ 14.5%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501010B0-205C-1F3F-28EE-8D473B6A3CE6}"/>
              </a:ext>
            </a:extLst>
          </p:cNvPr>
          <p:cNvSpPr txBox="1"/>
          <p:nvPr/>
        </p:nvSpPr>
        <p:spPr>
          <a:xfrm>
            <a:off x="9178530" y="4976621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7.5 mm/s ~ 15.5%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59843AC5-F867-0525-CC4C-D83C55E50451}"/>
              </a:ext>
            </a:extLst>
          </p:cNvPr>
          <p:cNvSpPr txBox="1"/>
          <p:nvPr/>
        </p:nvSpPr>
        <p:spPr>
          <a:xfrm>
            <a:off x="9178530" y="5315175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6.9 mm/s ~ 15.5%</a:t>
            </a:r>
          </a:p>
        </p:txBody>
      </p:sp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01" y="4335365"/>
            <a:ext cx="2628842" cy="748656"/>
          </a:xfrm>
          <a:prstGeom prst="rect">
            <a:avLst/>
          </a:prstGeom>
        </p:spPr>
      </p:pic>
      <p:pic>
        <p:nvPicPr>
          <p:cNvPr id="26" name="Grafik 25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539BCE8A-3C5E-C244-A959-9D2048FD8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58" y="5244909"/>
            <a:ext cx="872007" cy="487688"/>
          </a:xfrm>
          <a:prstGeom prst="rect">
            <a:avLst/>
          </a:prstGeom>
        </p:spPr>
      </p:pic>
      <p:sp>
        <p:nvSpPr>
          <p:cNvPr id="27" name="TextBox 14">
            <a:extLst>
              <a:ext uri="{FF2B5EF4-FFF2-40B4-BE49-F238E27FC236}">
                <a16:creationId xmlns:a16="http://schemas.microsoft.com/office/drawing/2014/main" id="{31B534E5-E0E0-804D-EE0D-EE2BBC550869}"/>
              </a:ext>
            </a:extLst>
          </p:cNvPr>
          <p:cNvSpPr txBox="1"/>
          <p:nvPr/>
        </p:nvSpPr>
        <p:spPr>
          <a:xfrm rot="5400000">
            <a:off x="4047836" y="575845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594F2D61-5577-7E2E-9333-9597A44F9BA7}"/>
              </a:ext>
            </a:extLst>
          </p:cNvPr>
          <p:cNvSpPr txBox="1"/>
          <p:nvPr/>
        </p:nvSpPr>
        <p:spPr>
          <a:xfrm rot="5400000">
            <a:off x="6190400" y="4405244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75F988F7-A18D-F3C3-E2A2-BD704E236E3D}"/>
              </a:ext>
            </a:extLst>
          </p:cNvPr>
          <p:cNvSpPr txBox="1"/>
          <p:nvPr/>
        </p:nvSpPr>
        <p:spPr>
          <a:xfrm rot="5400000">
            <a:off x="8022353" y="4716451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</p:spTree>
    <p:extLst>
      <p:ext uri="{BB962C8B-B14F-4D97-AF65-F5344CB8AC3E}">
        <p14:creationId xmlns:p14="http://schemas.microsoft.com/office/powerpoint/2010/main" val="54739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triangles&#10;&#10;Description automatically generated">
            <a:extLst>
              <a:ext uri="{FF2B5EF4-FFF2-40B4-BE49-F238E27FC236}">
                <a16:creationId xmlns:a16="http://schemas.microsoft.com/office/drawing/2014/main" id="{4D558A71-6803-5C4A-D0F3-F5056452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42" y="72208"/>
            <a:ext cx="7231445" cy="678579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B11E0F-6BA3-E8C3-283F-09D6FE46B299}"/>
              </a:ext>
            </a:extLst>
          </p:cNvPr>
          <p:cNvCxnSpPr/>
          <p:nvPr/>
        </p:nvCxnSpPr>
        <p:spPr>
          <a:xfrm>
            <a:off x="5890419" y="3422650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8FED7-F644-9D73-CC7E-CEEEF92B75B2}"/>
              </a:ext>
            </a:extLst>
          </p:cNvPr>
          <p:cNvCxnSpPr/>
          <p:nvPr/>
        </p:nvCxnSpPr>
        <p:spPr>
          <a:xfrm flipV="1">
            <a:off x="3582194" y="230266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F16920-39CA-0A35-3A18-4A54B53AA29F}"/>
              </a:ext>
            </a:extLst>
          </p:cNvPr>
          <p:cNvCxnSpPr>
            <a:cxnSpLocks/>
          </p:cNvCxnSpPr>
          <p:nvPr/>
        </p:nvCxnSpPr>
        <p:spPr>
          <a:xfrm rot="16200000">
            <a:off x="3534569" y="2790825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5DE9F-6279-E958-A779-37DEB0EAAB49}"/>
              </a:ext>
            </a:extLst>
          </p:cNvPr>
          <p:cNvCxnSpPr/>
          <p:nvPr/>
        </p:nvCxnSpPr>
        <p:spPr>
          <a:xfrm flipV="1">
            <a:off x="7166769" y="229631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92D00D-6F86-8DAF-A6EC-0FE6EE04F866}"/>
              </a:ext>
            </a:extLst>
          </p:cNvPr>
          <p:cNvSpPr txBox="1"/>
          <p:nvPr/>
        </p:nvSpPr>
        <p:spPr>
          <a:xfrm>
            <a:off x="3379660" y="1767700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331 = 3,9058 mm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DEAA15-7449-A008-E09E-F25944AE5646}"/>
              </a:ext>
            </a:extLst>
          </p:cNvPr>
          <p:cNvSpPr txBox="1"/>
          <p:nvPr/>
        </p:nvSpPr>
        <p:spPr>
          <a:xfrm>
            <a:off x="4172744" y="2219503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f = 0,16 sec</a:t>
            </a: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DE3CD-9357-7C7D-22F3-E9D090A97E9E}"/>
              </a:ext>
            </a:extLst>
          </p:cNvPr>
          <p:cNvSpPr txBox="1"/>
          <p:nvPr/>
        </p:nvSpPr>
        <p:spPr>
          <a:xfrm>
            <a:off x="7196746" y="3465104"/>
            <a:ext cx="1699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24,3 mm/s</a:t>
            </a:r>
            <a:endParaRPr lang="en-GB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744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9DCDA-A107-D9ED-2D43-0893D597D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" t="28909" r="-64" b="31013"/>
          <a:stretch/>
        </p:blipFill>
        <p:spPr>
          <a:xfrm flipH="1">
            <a:off x="4093882" y="81976"/>
            <a:ext cx="4458446" cy="1786876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08A160-4567-709E-08A8-F0DFE5B16FED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 flipH="1">
            <a:off x="4093882" y="975414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-up of a black object&#10;&#10;Description automatically generated">
            <a:extLst>
              <a:ext uri="{FF2B5EF4-FFF2-40B4-BE49-F238E27FC236}">
                <a16:creationId xmlns:a16="http://schemas.microsoft.com/office/drawing/2014/main" id="{E58CC496-3071-78A3-5536-98B57B50B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593" b="35250"/>
          <a:stretch/>
        </p:blipFill>
        <p:spPr>
          <a:xfrm>
            <a:off x="4093882" y="5224452"/>
            <a:ext cx="4470396" cy="1437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8AF5C-C44D-F0A4-D3EC-E8D5E70DC0BF}"/>
              </a:ext>
            </a:extLst>
          </p:cNvPr>
          <p:cNvSpPr txBox="1"/>
          <p:nvPr/>
        </p:nvSpPr>
        <p:spPr>
          <a:xfrm>
            <a:off x="7995067" y="81975"/>
            <a:ext cx="557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40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57771-B503-0D31-22F6-3DD58F275A5D}"/>
              </a:ext>
            </a:extLst>
          </p:cNvPr>
          <p:cNvSpPr txBox="1"/>
          <p:nvPr/>
        </p:nvSpPr>
        <p:spPr>
          <a:xfrm>
            <a:off x="8007016" y="5207891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15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Picture 16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1C325370-1A27-2390-14EB-A81BCB0A1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823" b="15979"/>
          <a:stretch/>
        </p:blipFill>
        <p:spPr>
          <a:xfrm>
            <a:off x="4093880" y="1894837"/>
            <a:ext cx="4458447" cy="10900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12A8F8-E8C4-1EE9-2B82-03BFC18FA632}"/>
              </a:ext>
            </a:extLst>
          </p:cNvPr>
          <p:cNvSpPr txBox="1"/>
          <p:nvPr/>
        </p:nvSpPr>
        <p:spPr>
          <a:xfrm>
            <a:off x="7995067" y="1895052"/>
            <a:ext cx="551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30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A4B00-AB3D-77FB-2A1C-5E0EAFD8376B}"/>
              </a:ext>
            </a:extLst>
          </p:cNvPr>
          <p:cNvCxnSpPr>
            <a:cxnSpLocks/>
          </p:cNvCxnSpPr>
          <p:nvPr/>
        </p:nvCxnSpPr>
        <p:spPr>
          <a:xfrm>
            <a:off x="4105830" y="5941300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6C969FB2-037B-1E34-9D52-F2C644E7E1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301" t="8444" r="9301" b="26404"/>
          <a:stretch/>
        </p:blipFill>
        <p:spPr>
          <a:xfrm>
            <a:off x="4093880" y="3001823"/>
            <a:ext cx="4461435" cy="10900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53E22E-89AF-3996-D1B2-607DF127500D}"/>
              </a:ext>
            </a:extLst>
          </p:cNvPr>
          <p:cNvSpPr txBox="1"/>
          <p:nvPr/>
        </p:nvSpPr>
        <p:spPr>
          <a:xfrm>
            <a:off x="7995067" y="3004726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A group of small white dots in the dark&#10;&#10;Description automatically generated">
            <a:extLst>
              <a:ext uri="{FF2B5EF4-FFF2-40B4-BE49-F238E27FC236}">
                <a16:creationId xmlns:a16="http://schemas.microsoft.com/office/drawing/2014/main" id="{DE1D4DFA-4468-7153-1479-958F724C8C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61" b="11870"/>
          <a:stretch/>
        </p:blipFill>
        <p:spPr>
          <a:xfrm>
            <a:off x="4093880" y="4117850"/>
            <a:ext cx="4474061" cy="1090041"/>
          </a:xfrm>
          <a:prstGeom prst="rect">
            <a:avLst/>
          </a:prstGeom>
        </p:spPr>
      </p:pic>
      <p:pic>
        <p:nvPicPr>
          <p:cNvPr id="3" name="Picture 2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0733DB6E-7990-4022-2B12-1406DDECD7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" t="35075" r="64970" b="49038"/>
          <a:stretch/>
        </p:blipFill>
        <p:spPr>
          <a:xfrm>
            <a:off x="4093881" y="4118482"/>
            <a:ext cx="2235200" cy="1089405"/>
          </a:xfrm>
          <a:prstGeom prst="rect">
            <a:avLst/>
          </a:prstGeom>
        </p:spPr>
      </p:pic>
      <p:pic>
        <p:nvPicPr>
          <p:cNvPr id="10" name="Picture 9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2436DEB2-9CB8-2393-B9F3-CC37F08B268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92" t="35648" r="55333" b="48500"/>
          <a:stretch/>
        </p:blipFill>
        <p:spPr>
          <a:xfrm>
            <a:off x="4093881" y="3004769"/>
            <a:ext cx="2220261" cy="108709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90B071-BA7C-CCB0-6B52-E24A00D38DB2}"/>
              </a:ext>
            </a:extLst>
          </p:cNvPr>
          <p:cNvSpPr txBox="1"/>
          <p:nvPr/>
        </p:nvSpPr>
        <p:spPr>
          <a:xfrm>
            <a:off x="8007016" y="4117025"/>
            <a:ext cx="557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24AC31-B61E-8A5A-A833-6BF352499790}"/>
              </a:ext>
            </a:extLst>
          </p:cNvPr>
          <p:cNvCxnSpPr>
            <a:cxnSpLocks/>
          </p:cNvCxnSpPr>
          <p:nvPr/>
        </p:nvCxnSpPr>
        <p:spPr>
          <a:xfrm>
            <a:off x="4105830" y="5141931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344D22-7574-6FCE-51BA-F8ECB690E1D7}"/>
              </a:ext>
            </a:extLst>
          </p:cNvPr>
          <p:cNvCxnSpPr>
            <a:cxnSpLocks/>
          </p:cNvCxnSpPr>
          <p:nvPr/>
        </p:nvCxnSpPr>
        <p:spPr>
          <a:xfrm>
            <a:off x="4093880" y="2912708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D4D2C9-F99C-2AAF-1ED8-92B51880CB98}"/>
              </a:ext>
            </a:extLst>
          </p:cNvPr>
          <p:cNvCxnSpPr>
            <a:cxnSpLocks/>
          </p:cNvCxnSpPr>
          <p:nvPr/>
        </p:nvCxnSpPr>
        <p:spPr>
          <a:xfrm>
            <a:off x="4239707" y="2100363"/>
            <a:ext cx="19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C29294-4559-801B-1545-FFC73021E33F}"/>
              </a:ext>
            </a:extLst>
          </p:cNvPr>
          <p:cNvCxnSpPr>
            <a:cxnSpLocks/>
          </p:cNvCxnSpPr>
          <p:nvPr/>
        </p:nvCxnSpPr>
        <p:spPr>
          <a:xfrm>
            <a:off x="4239707" y="288935"/>
            <a:ext cx="3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2771512-20C3-036C-EF72-249A39558264}"/>
              </a:ext>
            </a:extLst>
          </p:cNvPr>
          <p:cNvSpPr txBox="1"/>
          <p:nvPr/>
        </p:nvSpPr>
        <p:spPr>
          <a:xfrm>
            <a:off x="4090081" y="1894833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A63250-B1DD-F88D-8C98-6E517A13BB3E}"/>
              </a:ext>
            </a:extLst>
          </p:cNvPr>
          <p:cNvSpPr txBox="1"/>
          <p:nvPr/>
        </p:nvSpPr>
        <p:spPr>
          <a:xfrm>
            <a:off x="4144081" y="81975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9009C3-37CC-CCE9-EDA5-C789F56956C1}"/>
              </a:ext>
            </a:extLst>
          </p:cNvPr>
          <p:cNvCxnSpPr>
            <a:cxnSpLocks/>
            <a:stCxn id="9" idx="0"/>
            <a:endCxn id="28" idx="0"/>
          </p:cNvCxnSpPr>
          <p:nvPr/>
        </p:nvCxnSpPr>
        <p:spPr>
          <a:xfrm flipH="1" flipV="1">
            <a:off x="6324598" y="3001823"/>
            <a:ext cx="4482" cy="22226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B9B8F8-71F7-64EA-AD1C-FDAA50498441}"/>
              </a:ext>
            </a:extLst>
          </p:cNvPr>
          <p:cNvCxnSpPr>
            <a:cxnSpLocks/>
          </p:cNvCxnSpPr>
          <p:nvPr/>
        </p:nvCxnSpPr>
        <p:spPr>
          <a:xfrm>
            <a:off x="4093880" y="4027319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E211B0-F499-B958-63FD-60BAF594CAC5}"/>
              </a:ext>
            </a:extLst>
          </p:cNvPr>
          <p:cNvSpPr txBox="1"/>
          <p:nvPr/>
        </p:nvSpPr>
        <p:spPr>
          <a:xfrm>
            <a:off x="6109900" y="1894832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ISS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9C5A30-58BC-D3EF-CA71-8FC84885A8B1}"/>
              </a:ext>
            </a:extLst>
          </p:cNvPr>
          <p:cNvSpPr txBox="1"/>
          <p:nvPr/>
        </p:nvSpPr>
        <p:spPr>
          <a:xfrm>
            <a:off x="6109900" y="80648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PFC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25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547" y="950488"/>
            <a:ext cx="8575556" cy="4823751"/>
          </a:xfrm>
          <a:prstGeom prst="rect">
            <a:avLst/>
          </a:prstGeom>
        </p:spPr>
      </p:pic>
      <p:pic>
        <p:nvPicPr>
          <p:cNvPr id="5" name="Picture 4" descr="A close-up of a radiography&#10;&#10;Description automatically generated">
            <a:extLst>
              <a:ext uri="{FF2B5EF4-FFF2-40B4-BE49-F238E27FC236}">
                <a16:creationId xmlns:a16="http://schemas.microsoft.com/office/drawing/2014/main" id="{8C1E1082-6000-F16B-7E3B-7E6F90C8C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63" y="298174"/>
            <a:ext cx="4063576" cy="6023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27144F-B57B-8842-3F66-98B741E4D535}"/>
              </a:ext>
            </a:extLst>
          </p:cNvPr>
          <p:cNvSpPr txBox="1"/>
          <p:nvPr/>
        </p:nvSpPr>
        <p:spPr>
          <a:xfrm>
            <a:off x="9997926" y="1954764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ISS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F2CA2-875D-1A52-9135-CCC7068291AD}"/>
              </a:ext>
            </a:extLst>
          </p:cNvPr>
          <p:cNvSpPr txBox="1"/>
          <p:nvPr/>
        </p:nvSpPr>
        <p:spPr>
          <a:xfrm>
            <a:off x="9997926" y="369180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PFC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42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7781757" cy="4377239"/>
          </a:xfrm>
          <a:prstGeom prst="rect">
            <a:avLst/>
          </a:prstGeom>
        </p:spPr>
      </p:pic>
      <p:pic>
        <p:nvPicPr>
          <p:cNvPr id="3" name="Picture 2" descr="A close-up of a radiograph&#10;&#10;Description automatically generated">
            <a:extLst>
              <a:ext uri="{FF2B5EF4-FFF2-40B4-BE49-F238E27FC236}">
                <a16:creationId xmlns:a16="http://schemas.microsoft.com/office/drawing/2014/main" id="{453AF078-CBCB-2DB8-4252-0923676B9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57" y="473362"/>
            <a:ext cx="4080094" cy="591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 of a diagram of a pipe with text and arrows&#10;&#10;AI-generated content may be incorrect.">
            <a:extLst>
              <a:ext uri="{FF2B5EF4-FFF2-40B4-BE49-F238E27FC236}">
                <a16:creationId xmlns:a16="http://schemas.microsoft.com/office/drawing/2014/main" id="{20824EBF-40D1-04DA-908C-37519A6E6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95" y="1740088"/>
            <a:ext cx="9292610" cy="5227093"/>
          </a:xfrm>
          <a:prstGeom prst="rect">
            <a:avLst/>
          </a:prstGeom>
        </p:spPr>
      </p:pic>
      <p:pic>
        <p:nvPicPr>
          <p:cNvPr id="7" name="Picture 6" descr="A black screen with white dots&#10;&#10;AI-generated content may be incorrect.">
            <a:extLst>
              <a:ext uri="{FF2B5EF4-FFF2-40B4-BE49-F238E27FC236}">
                <a16:creationId xmlns:a16="http://schemas.microsoft.com/office/drawing/2014/main" id="{F4FB1E98-7ABD-CE4D-ED7B-B8444B2BE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5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61" y="166288"/>
            <a:ext cx="3703071" cy="1777474"/>
          </a:xfrm>
          <a:prstGeom prst="rect">
            <a:avLst/>
          </a:prstGeom>
        </p:spPr>
      </p:pic>
      <p:pic>
        <p:nvPicPr>
          <p:cNvPr id="11" name="Picture 10" descr="A black background with white spots&#10;&#10;AI-generated content may be incorrect.">
            <a:extLst>
              <a:ext uri="{FF2B5EF4-FFF2-40B4-BE49-F238E27FC236}">
                <a16:creationId xmlns:a16="http://schemas.microsoft.com/office/drawing/2014/main" id="{22DBC447-478C-F46E-0BD0-A08278EAA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75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44" y="734043"/>
            <a:ext cx="3705059" cy="6159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2EC84F-D75E-FD5C-C69D-E0B4873D374F}"/>
              </a:ext>
            </a:extLst>
          </p:cNvPr>
          <p:cNvSpPr txBox="1"/>
          <p:nvPr/>
        </p:nvSpPr>
        <p:spPr>
          <a:xfrm>
            <a:off x="2025943" y="178675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Baskerville Old Face" panose="02020602080505020303" pitchFamily="18" charset="0"/>
              </a:rPr>
              <a:t>VM1</a:t>
            </a:r>
            <a:endParaRPr lang="en-GB" b="1" dirty="0">
              <a:latin typeface="Baskerville Old Face" panose="020206020805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9B8C6-CB99-C158-B639-52077B5E2CD2}"/>
              </a:ext>
            </a:extLst>
          </p:cNvPr>
          <p:cNvSpPr txBox="1"/>
          <p:nvPr/>
        </p:nvSpPr>
        <p:spPr>
          <a:xfrm>
            <a:off x="6383373" y="17177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VM2</a:t>
            </a:r>
            <a:endParaRPr lang="en-GB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4597F7-8D95-EC1E-D226-5FC81619E7A4}"/>
              </a:ext>
            </a:extLst>
          </p:cNvPr>
          <p:cNvSpPr/>
          <p:nvPr/>
        </p:nvSpPr>
        <p:spPr>
          <a:xfrm>
            <a:off x="6383373" y="166288"/>
            <a:ext cx="3705059" cy="1777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ADC71F-F028-269B-9F83-BE16FD7FE60F}"/>
              </a:ext>
            </a:extLst>
          </p:cNvPr>
          <p:cNvSpPr/>
          <p:nvPr/>
        </p:nvSpPr>
        <p:spPr>
          <a:xfrm>
            <a:off x="2027445" y="178675"/>
            <a:ext cx="3705059" cy="1777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E74FEA-C12A-1B02-3A93-64EB892CC456}"/>
              </a:ext>
            </a:extLst>
          </p:cNvPr>
          <p:cNvSpPr txBox="1"/>
          <p:nvPr/>
        </p:nvSpPr>
        <p:spPr>
          <a:xfrm>
            <a:off x="5084772" y="17867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Baskerville Old Face" panose="02020602080505020303" pitchFamily="18" charset="0"/>
              </a:rPr>
              <a:t>20Pa</a:t>
            </a:r>
            <a:endParaRPr lang="en-GB" b="1" dirty="0">
              <a:latin typeface="Baskerville Old Face" panose="0202060208050502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D94719-394E-E63B-2574-1852B848077F}"/>
              </a:ext>
            </a:extLst>
          </p:cNvPr>
          <p:cNvSpPr txBox="1"/>
          <p:nvPr/>
        </p:nvSpPr>
        <p:spPr>
          <a:xfrm>
            <a:off x="9329891" y="17177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120Pa</a:t>
            </a:r>
            <a:endParaRPr lang="en-GB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902E79-0795-01F4-E349-209A56E56597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 flipH="1">
            <a:off x="6383373" y="1055025"/>
            <a:ext cx="3705059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9C5F79-5DF6-B411-A63B-46FCE78EF413}"/>
              </a:ext>
            </a:extLst>
          </p:cNvPr>
          <p:cNvCxnSpPr>
            <a:cxnSpLocks/>
          </p:cNvCxnSpPr>
          <p:nvPr/>
        </p:nvCxnSpPr>
        <p:spPr>
          <a:xfrm flipH="1">
            <a:off x="2025943" y="1042026"/>
            <a:ext cx="3705059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27F3C0-9DDF-64A1-FF1C-CF7F1FEBDE29}"/>
              </a:ext>
            </a:extLst>
          </p:cNvPr>
          <p:cNvSpPr txBox="1"/>
          <p:nvPr/>
        </p:nvSpPr>
        <p:spPr>
          <a:xfrm>
            <a:off x="2005804" y="160818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Baskerville Old Face" panose="02020602080505020303" pitchFamily="18" charset="0"/>
              </a:rPr>
              <a:t>Neon</a:t>
            </a:r>
            <a:endParaRPr lang="en-GB" b="1" dirty="0">
              <a:latin typeface="Baskerville Old Face" panose="020206020805050203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0B3BD2-A55F-0E99-DBB7-D6377D92BB5F}"/>
              </a:ext>
            </a:extLst>
          </p:cNvPr>
          <p:cNvSpPr txBox="1"/>
          <p:nvPr/>
        </p:nvSpPr>
        <p:spPr>
          <a:xfrm>
            <a:off x="6383373" y="1599816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Argon</a:t>
            </a:r>
            <a:endParaRPr lang="en-GB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18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5676D4FF-7BEC-4294-C320-44B60F55B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980635" y="1428173"/>
            <a:ext cx="3878564" cy="2041349"/>
          </a:xfrm>
          <a:prstGeom prst="rect">
            <a:avLst/>
          </a:prstGeom>
        </p:spPr>
      </p:pic>
      <p:pic>
        <p:nvPicPr>
          <p:cNvPr id="7" name="Picture 6" descr="A graph with numbers and colored lines&#10;&#10;Description automatically generated">
            <a:extLst>
              <a:ext uri="{FF2B5EF4-FFF2-40B4-BE49-F238E27FC236}">
                <a16:creationId xmlns:a16="http://schemas.microsoft.com/office/drawing/2014/main" id="{1DA89173-6F37-76DE-8B89-1C0797B7FD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7332798" y="1428172"/>
            <a:ext cx="3878567" cy="204135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6CCBC83-BEE1-43CD-C747-084C9FFD023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Group Velocity</a:t>
            </a:r>
          </a:p>
        </p:txBody>
      </p:sp>
      <p:pic>
        <p:nvPicPr>
          <p:cNvPr id="3" name="Picture 2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6B86A260-DBC3-FD4A-B3F6-D6969C974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94" y="3469522"/>
            <a:ext cx="5332788" cy="30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4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B03E2-760A-0DDF-449C-CF4A9EAC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Theoretical Group Velocity</a:t>
            </a:r>
          </a:p>
        </p:txBody>
      </p:sp>
      <p:pic>
        <p:nvPicPr>
          <p:cNvPr id="4" name="Picture 13" descr="A graph with numbers and colored dots&#10;&#10;Description automatically generated">
            <a:extLst>
              <a:ext uri="{FF2B5EF4-FFF2-40B4-BE49-F238E27FC236}">
                <a16:creationId xmlns:a16="http://schemas.microsoft.com/office/drawing/2014/main" id="{EEC985B6-46F6-9173-EA65-5A835A8D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84" y="1887306"/>
            <a:ext cx="2906792" cy="2115695"/>
          </a:xfrm>
          <a:prstGeom prst="rect">
            <a:avLst/>
          </a:prstGeom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DCFE65BE-75AE-FB65-A84B-B6C0DFA44BBB}"/>
              </a:ext>
            </a:extLst>
          </p:cNvPr>
          <p:cNvSpPr txBox="1"/>
          <p:nvPr/>
        </p:nvSpPr>
        <p:spPr>
          <a:xfrm>
            <a:off x="7562639" y="1579529"/>
            <a:ext cx="136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Khrapak</a:t>
            </a:r>
            <a:r>
              <a:rPr lang="de-DE" sz="1400" b="1" dirty="0"/>
              <a:t> et. 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/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blipFill>
                <a:blip r:embed="rId3"/>
                <a:stretch>
                  <a:fillRect l="-3902" r="-976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">
            <a:extLst>
              <a:ext uri="{FF2B5EF4-FFF2-40B4-BE49-F238E27FC236}">
                <a16:creationId xmlns:a16="http://schemas.microsoft.com/office/drawing/2014/main" id="{AA77CF5D-86E1-51F1-CA9D-D37BE57CE7C3}"/>
              </a:ext>
            </a:extLst>
          </p:cNvPr>
          <p:cNvSpPr txBox="1"/>
          <p:nvPr/>
        </p:nvSpPr>
        <p:spPr>
          <a:xfrm>
            <a:off x="8505620" y="2613143"/>
            <a:ext cx="835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Z=0.345</a:t>
            </a:r>
            <a:endParaRPr lang="en-GB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/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𝑎𝑧</m:t>
                          </m:r>
                        </m:num>
                        <m:den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29">
            <a:extLst>
              <a:ext uri="{FF2B5EF4-FFF2-40B4-BE49-F238E27FC236}">
                <a16:creationId xmlns:a16="http://schemas.microsoft.com/office/drawing/2014/main" id="{6162D1D3-1E66-543C-4735-3231F3355209}"/>
              </a:ext>
            </a:extLst>
          </p:cNvPr>
          <p:cNvCxnSpPr>
            <a:cxnSpLocks/>
          </p:cNvCxnSpPr>
          <p:nvPr/>
        </p:nvCxnSpPr>
        <p:spPr>
          <a:xfrm>
            <a:off x="7147690" y="2797693"/>
            <a:ext cx="0" cy="6445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9">
            <a:extLst>
              <a:ext uri="{FF2B5EF4-FFF2-40B4-BE49-F238E27FC236}">
                <a16:creationId xmlns:a16="http://schemas.microsoft.com/office/drawing/2014/main" id="{8AD0B39D-B338-6E74-8935-7A2A2BDD2F15}"/>
              </a:ext>
            </a:extLst>
          </p:cNvPr>
          <p:cNvCxnSpPr>
            <a:cxnSpLocks/>
          </p:cNvCxnSpPr>
          <p:nvPr/>
        </p:nvCxnSpPr>
        <p:spPr>
          <a:xfrm>
            <a:off x="8262370" y="3169051"/>
            <a:ext cx="0" cy="29651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9">
            <a:extLst>
              <a:ext uri="{FF2B5EF4-FFF2-40B4-BE49-F238E27FC236}">
                <a16:creationId xmlns:a16="http://schemas.microsoft.com/office/drawing/2014/main" id="{2AC2B06C-062C-21E9-F6EC-B71F770D2077}"/>
              </a:ext>
            </a:extLst>
          </p:cNvPr>
          <p:cNvCxnSpPr>
            <a:cxnSpLocks/>
          </p:cNvCxnSpPr>
          <p:nvPr/>
        </p:nvCxnSpPr>
        <p:spPr>
          <a:xfrm>
            <a:off x="9362263" y="3395803"/>
            <a:ext cx="0" cy="22238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/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/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/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/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/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𝑎𝑥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/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100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</Words>
  <Application>Microsoft Office PowerPoint</Application>
  <PresentationFormat>Widescreen</PresentationFormat>
  <Paragraphs>135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Aptos</vt:lpstr>
      <vt:lpstr>Aptos Display</vt:lpstr>
      <vt:lpstr>Arial</vt:lpstr>
      <vt:lpstr>Baskerville Old Face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Theoretical Group Velocity</vt:lpstr>
      <vt:lpstr>Charge Depletion – Havnes Parameter</vt:lpstr>
      <vt:lpstr>Dust-accoustic wave phase speed – CDAW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Reduction of Electric Field - vgroup</vt:lpstr>
      <vt:lpstr>Reduction of Electric Field - vgroup</vt:lpstr>
      <vt:lpstr>PowerPoint Presentation</vt:lpstr>
      <vt:lpstr>Reduction of Electric Field - CDAW</vt:lpstr>
      <vt:lpstr>Reduction of Electric Field - CDAW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Wimmer</dc:creator>
  <cp:lastModifiedBy>Lukas Wimmer</cp:lastModifiedBy>
  <cp:revision>57</cp:revision>
  <dcterms:created xsi:type="dcterms:W3CDTF">2024-03-13T10:06:32Z</dcterms:created>
  <dcterms:modified xsi:type="dcterms:W3CDTF">2025-02-28T14:23:26Z</dcterms:modified>
</cp:coreProperties>
</file>